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2" r:id="rId6"/>
    <p:sldId id="263" r:id="rId7"/>
    <p:sldId id="266" r:id="rId8"/>
    <p:sldId id="264" r:id="rId9"/>
  </p:sldIdLst>
  <p:sldSz cx="18288000" cy="10287000"/>
  <p:notesSz cx="6858000" cy="9144000"/>
  <p:embeddedFontLst>
    <p:embeddedFont>
      <p:font typeface="Arial Rounded MT Bold" panose="020F0704030504030204" pitchFamily="34" charset="0"/>
      <p:regular r:id="rId10"/>
    </p:embeddedFont>
    <p:embeddedFont>
      <p:font typeface="Calibri" panose="020F0502020204030204" pitchFamily="34" charset="0"/>
      <p:regular r:id="rId11"/>
      <p:bold r:id="rId12"/>
      <p:italic r:id="rId13"/>
      <p:boldItalic r:id="rId14"/>
    </p:embeddedFont>
    <p:embeddedFont>
      <p:font typeface="MediaPro Light"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1" d="100"/>
          <a:sy n="41" d="100"/>
        </p:scale>
        <p:origin x="82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6.svg"/><Relationship Id="rId3" Type="http://schemas.openxmlformats.org/officeDocument/2006/relationships/image" Target="../media/image10.svg"/><Relationship Id="rId7" Type="http://schemas.openxmlformats.org/officeDocument/2006/relationships/image" Target="../media/image12.svg"/><Relationship Id="rId12"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4.svg"/><Relationship Id="rId5" Type="http://schemas.openxmlformats.org/officeDocument/2006/relationships/image" Target="../media/image2.svg"/><Relationship Id="rId10" Type="http://schemas.openxmlformats.org/officeDocument/2006/relationships/image" Target="../media/image13.png"/><Relationship Id="rId4" Type="http://schemas.openxmlformats.org/officeDocument/2006/relationships/image" Target="../media/image1.png"/><Relationship Id="rId9" Type="http://schemas.openxmlformats.org/officeDocument/2006/relationships/image" Target="../media/image4.sv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4.svg"/><Relationship Id="rId10"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6.svg"/><Relationship Id="rId3" Type="http://schemas.openxmlformats.org/officeDocument/2006/relationships/image" Target="../media/image10.svg"/><Relationship Id="rId7" Type="http://schemas.openxmlformats.org/officeDocument/2006/relationships/image" Target="../media/image12.svg"/><Relationship Id="rId12"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4.svg"/><Relationship Id="rId5" Type="http://schemas.openxmlformats.org/officeDocument/2006/relationships/image" Target="../media/image2.svg"/><Relationship Id="rId15" Type="http://schemas.openxmlformats.org/officeDocument/2006/relationships/image" Target="../media/image18.svg"/><Relationship Id="rId10" Type="http://schemas.openxmlformats.org/officeDocument/2006/relationships/image" Target="../media/image13.png"/><Relationship Id="rId4" Type="http://schemas.openxmlformats.org/officeDocument/2006/relationships/image" Target="../media/image1.png"/><Relationship Id="rId9" Type="http://schemas.openxmlformats.org/officeDocument/2006/relationships/image" Target="../media/image4.sv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8.svg"/><Relationship Id="rId5" Type="http://schemas.openxmlformats.org/officeDocument/2006/relationships/image" Target="../media/image4.svg"/><Relationship Id="rId10"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5DAD8"/>
        </a:solidFill>
        <a:effectLst/>
      </p:bgPr>
    </p:bg>
    <p:spTree>
      <p:nvGrpSpPr>
        <p:cNvPr id="1" name=""/>
        <p:cNvGrpSpPr/>
        <p:nvPr/>
      </p:nvGrpSpPr>
      <p:grpSpPr>
        <a:xfrm>
          <a:off x="0" y="0"/>
          <a:ext cx="0" cy="0"/>
          <a:chOff x="0" y="0"/>
          <a:chExt cx="0" cy="0"/>
        </a:xfrm>
      </p:grpSpPr>
      <p:sp>
        <p:nvSpPr>
          <p:cNvPr id="2" name="Freeform 2"/>
          <p:cNvSpPr/>
          <p:nvPr/>
        </p:nvSpPr>
        <p:spPr>
          <a:xfrm>
            <a:off x="16611599" y="446028"/>
            <a:ext cx="1023357" cy="2182871"/>
          </a:xfrm>
          <a:custGeom>
            <a:avLst/>
            <a:gdLst/>
            <a:ahLst/>
            <a:cxnLst/>
            <a:rect l="l" t="t" r="r" b="b"/>
            <a:pathLst>
              <a:path w="1481328" h="2057400">
                <a:moveTo>
                  <a:pt x="0" y="0"/>
                </a:moveTo>
                <a:lnTo>
                  <a:pt x="1481328" y="0"/>
                </a:lnTo>
                <a:lnTo>
                  <a:pt x="1481328"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 y="12426"/>
            <a:ext cx="2743200" cy="2768874"/>
          </a:xfrm>
          <a:custGeom>
            <a:avLst/>
            <a:gdLst/>
            <a:ahLst/>
            <a:cxnLst/>
            <a:rect l="l" t="t" r="r" b="b"/>
            <a:pathLst>
              <a:path w="2898507" h="2949458">
                <a:moveTo>
                  <a:pt x="0" y="0"/>
                </a:moveTo>
                <a:lnTo>
                  <a:pt x="2898507" y="0"/>
                </a:lnTo>
                <a:lnTo>
                  <a:pt x="2898507" y="2949457"/>
                </a:lnTo>
                <a:lnTo>
                  <a:pt x="0" y="29494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 y="7810500"/>
            <a:ext cx="2285999" cy="2594521"/>
          </a:xfrm>
          <a:custGeom>
            <a:avLst/>
            <a:gdLst/>
            <a:ahLst/>
            <a:cxnLst/>
            <a:rect l="l" t="t" r="r" b="b"/>
            <a:pathLst>
              <a:path w="3359173" h="4114800">
                <a:moveTo>
                  <a:pt x="0" y="0"/>
                </a:moveTo>
                <a:lnTo>
                  <a:pt x="3359173" y="0"/>
                </a:lnTo>
                <a:lnTo>
                  <a:pt x="33591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flipH="1">
            <a:off x="15544799" y="7207094"/>
            <a:ext cx="2743199" cy="3079905"/>
          </a:xfrm>
          <a:custGeom>
            <a:avLst/>
            <a:gdLst/>
            <a:ahLst/>
            <a:cxnLst/>
            <a:rect l="l" t="t" r="r" b="b"/>
            <a:pathLst>
              <a:path w="5939287" h="4114800">
                <a:moveTo>
                  <a:pt x="5939287" y="0"/>
                </a:moveTo>
                <a:lnTo>
                  <a:pt x="0" y="0"/>
                </a:lnTo>
                <a:lnTo>
                  <a:pt x="0" y="4114800"/>
                </a:lnTo>
                <a:lnTo>
                  <a:pt x="5939287" y="4114800"/>
                </a:lnTo>
                <a:lnTo>
                  <a:pt x="59392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TextBox 9">
            <a:extLst>
              <a:ext uri="{FF2B5EF4-FFF2-40B4-BE49-F238E27FC236}">
                <a16:creationId xmlns:a16="http://schemas.microsoft.com/office/drawing/2014/main" id="{FA25CBCB-765F-4986-8AF6-E316B13AED5F}"/>
              </a:ext>
            </a:extLst>
          </p:cNvPr>
          <p:cNvSpPr txBox="1"/>
          <p:nvPr/>
        </p:nvSpPr>
        <p:spPr>
          <a:xfrm>
            <a:off x="1167372" y="2353020"/>
            <a:ext cx="15953251" cy="2058897"/>
          </a:xfrm>
          <a:prstGeom prst="rect">
            <a:avLst/>
          </a:prstGeom>
        </p:spPr>
        <p:txBody>
          <a:bodyPr lIns="0" tIns="0" rIns="0" bIns="0" rtlCol="0" anchor="t">
            <a:spAutoFit/>
          </a:bodyPr>
          <a:lstStyle/>
          <a:p>
            <a:pPr algn="ctr">
              <a:lnSpc>
                <a:spcPct val="115000"/>
              </a:lnSpc>
            </a:pPr>
            <a:r>
              <a:rPr lang="id-ID" sz="4000" b="1">
                <a:solidFill>
                  <a:schemeClr val="tx2"/>
                </a:solidFill>
                <a:effectLst/>
                <a:latin typeface="Arial Rounded MT Bold" panose="020F0704030504030204" pitchFamily="34" charset="0"/>
                <a:ea typeface="Calibri" panose="020F0502020204030204" pitchFamily="34" charset="0"/>
                <a:cs typeface="Times New Roman" panose="02020603050405020304" pitchFamily="18" charset="0"/>
              </a:rPr>
              <a:t>PENGARUH MEDIA SOSIAL TERHADAP PERILAKU DAN </a:t>
            </a:r>
            <a:endParaRPr lang="en-US" sz="4000" b="1">
              <a:solidFill>
                <a:schemeClr val="tx2"/>
              </a:solidFill>
              <a:effectLst/>
              <a:latin typeface="Arial Rounded MT Bold" panose="020F0704030504030204" pitchFamily="34" charset="0"/>
              <a:ea typeface="Calibri" panose="020F0502020204030204" pitchFamily="34" charset="0"/>
              <a:cs typeface="Times New Roman" panose="02020603050405020304" pitchFamily="18" charset="0"/>
            </a:endParaRPr>
          </a:p>
          <a:p>
            <a:pPr algn="ctr">
              <a:lnSpc>
                <a:spcPct val="115000"/>
              </a:lnSpc>
            </a:pPr>
            <a:r>
              <a:rPr lang="id-ID" sz="4000" b="1">
                <a:solidFill>
                  <a:schemeClr val="tx2"/>
                </a:solidFill>
                <a:effectLst/>
                <a:latin typeface="Arial Rounded MT Bold" panose="020F0704030504030204" pitchFamily="34" charset="0"/>
                <a:ea typeface="Calibri" panose="020F0502020204030204" pitchFamily="34" charset="0"/>
                <a:cs typeface="Times New Roman" panose="02020603050405020304" pitchFamily="18" charset="0"/>
              </a:rPr>
              <a:t>PRESTASI AKADEMIK SISWA DI ERA DIGITAL </a:t>
            </a:r>
            <a:endParaRPr lang="en-ID" sz="4000">
              <a:solidFill>
                <a:schemeClr val="tx2"/>
              </a:solidFill>
              <a:latin typeface="Arial Rounded MT Bold" panose="020F0704030504030204" pitchFamily="34" charset="0"/>
              <a:ea typeface="Calibri" panose="020F0502020204030204" pitchFamily="34" charset="0"/>
              <a:cs typeface="Times New Roman" panose="02020603050405020304" pitchFamily="18" charset="0"/>
            </a:endParaRPr>
          </a:p>
          <a:p>
            <a:pPr algn="ctr">
              <a:lnSpc>
                <a:spcPct val="115000"/>
              </a:lnSpc>
            </a:pPr>
            <a:r>
              <a:rPr lang="en-ID" sz="4000" b="1">
                <a:solidFill>
                  <a:schemeClr val="tx2"/>
                </a:solidFill>
                <a:effectLst/>
                <a:latin typeface="Arial Rounded MT Bold" panose="020F0704030504030204" pitchFamily="34" charset="0"/>
                <a:ea typeface="Calibri" panose="020F0502020204030204" pitchFamily="34" charset="0"/>
              </a:rPr>
              <a:t>SMA NEGERI 1 KUTAMAKMUR</a:t>
            </a:r>
            <a:endParaRPr lang="en-US" sz="6000" b="1">
              <a:solidFill>
                <a:schemeClr val="tx2"/>
              </a:solidFill>
              <a:latin typeface="Arial Rounded MT Bold" panose="020F0704030504030204" pitchFamily="34" charset="0"/>
              <a:ea typeface="Muli Bold"/>
              <a:cs typeface="Muli Bold"/>
              <a:sym typeface="Muli Bold"/>
            </a:endParaRPr>
          </a:p>
        </p:txBody>
      </p:sp>
      <p:sp>
        <p:nvSpPr>
          <p:cNvPr id="17" name="TextBox 11">
            <a:extLst>
              <a:ext uri="{FF2B5EF4-FFF2-40B4-BE49-F238E27FC236}">
                <a16:creationId xmlns:a16="http://schemas.microsoft.com/office/drawing/2014/main" id="{F8E17DD1-C178-4BD4-A458-A84F998B3F62}"/>
              </a:ext>
            </a:extLst>
          </p:cNvPr>
          <p:cNvSpPr txBox="1"/>
          <p:nvPr/>
        </p:nvSpPr>
        <p:spPr>
          <a:xfrm>
            <a:off x="8229600" y="4928593"/>
            <a:ext cx="1244189" cy="538609"/>
          </a:xfrm>
          <a:prstGeom prst="rect">
            <a:avLst/>
          </a:prstGeom>
        </p:spPr>
        <p:txBody>
          <a:bodyPr wrap="square" lIns="0" tIns="0" rIns="0" bIns="0" rtlCol="0" anchor="t">
            <a:spAutoFit/>
          </a:bodyPr>
          <a:lstStyle/>
          <a:p>
            <a:pPr algn="l">
              <a:lnSpc>
                <a:spcPts val="4614"/>
              </a:lnSpc>
              <a:spcBef>
                <a:spcPct val="0"/>
              </a:spcBef>
            </a:pPr>
            <a:r>
              <a:rPr lang="en-US" sz="3200" b="1">
                <a:solidFill>
                  <a:schemeClr val="tx2"/>
                </a:solidFill>
                <a:latin typeface="Arial Rounded MT Bold" panose="020F0704030504030204" pitchFamily="34" charset="0"/>
                <a:ea typeface="Muli Bold"/>
                <a:cs typeface="Times New Roman" panose="02020603050405020304" pitchFamily="18" charset="0"/>
                <a:sym typeface="Muli Bold"/>
              </a:rPr>
              <a:t>OLEH</a:t>
            </a:r>
          </a:p>
        </p:txBody>
      </p:sp>
      <p:sp>
        <p:nvSpPr>
          <p:cNvPr id="18" name="TextBox 10">
            <a:extLst>
              <a:ext uri="{FF2B5EF4-FFF2-40B4-BE49-F238E27FC236}">
                <a16:creationId xmlns:a16="http://schemas.microsoft.com/office/drawing/2014/main" id="{E86311E0-573D-4FDB-AA70-7507152C64A4}"/>
              </a:ext>
            </a:extLst>
          </p:cNvPr>
          <p:cNvSpPr txBox="1"/>
          <p:nvPr/>
        </p:nvSpPr>
        <p:spPr>
          <a:xfrm>
            <a:off x="4480288" y="5840142"/>
            <a:ext cx="10560870" cy="1822941"/>
          </a:xfrm>
          <a:prstGeom prst="rect">
            <a:avLst/>
          </a:prstGeom>
        </p:spPr>
        <p:txBody>
          <a:bodyPr wrap="square" lIns="0" tIns="0" rIns="0" bIns="0" rtlCol="0" anchor="t">
            <a:spAutoFit/>
          </a:bodyPr>
          <a:lstStyle/>
          <a:p>
            <a:pPr algn="l">
              <a:lnSpc>
                <a:spcPts val="4845"/>
              </a:lnSpc>
              <a:spcBef>
                <a:spcPct val="0"/>
              </a:spcBef>
            </a:pPr>
            <a:r>
              <a:rPr lang="en-US" sz="3200" b="1">
                <a:solidFill>
                  <a:schemeClr val="tx2"/>
                </a:solidFill>
                <a:latin typeface="Arial Rounded MT Bold" panose="020F0704030504030204" pitchFamily="34" charset="0"/>
                <a:ea typeface="Muli Bold"/>
                <a:cs typeface="Times New Roman" panose="02020603050405020304" pitchFamily="18" charset="0"/>
                <a:sym typeface="Muli Bold"/>
              </a:rPr>
              <a:t>NAMA                           	: </a:t>
            </a:r>
            <a:r>
              <a:rPr lang="en-US" sz="3200" b="1">
                <a:solidFill>
                  <a:schemeClr val="tx2"/>
                </a:solidFill>
                <a:effectLst/>
                <a:latin typeface="Arial Rounded MT Bold" panose="020F0704030504030204" pitchFamily="34" charset="0"/>
                <a:ea typeface="Calibri" panose="020F0502020204030204" pitchFamily="34" charset="0"/>
              </a:rPr>
              <a:t>KHAIRUR RIZKI</a:t>
            </a:r>
            <a:endParaRPr lang="en-US" sz="3200" b="1">
              <a:solidFill>
                <a:schemeClr val="tx2"/>
              </a:solidFill>
              <a:latin typeface="Arial Rounded MT Bold" panose="020F0704030504030204" pitchFamily="34" charset="0"/>
              <a:ea typeface="Muli Bold"/>
              <a:cs typeface="Times New Roman" panose="02020603050405020304" pitchFamily="18" charset="0"/>
              <a:sym typeface="Muli Bold"/>
            </a:endParaRPr>
          </a:p>
          <a:p>
            <a:pPr algn="l">
              <a:lnSpc>
                <a:spcPts val="4845"/>
              </a:lnSpc>
              <a:spcBef>
                <a:spcPct val="0"/>
              </a:spcBef>
            </a:pPr>
            <a:r>
              <a:rPr lang="en-US" sz="3200" b="1">
                <a:solidFill>
                  <a:schemeClr val="tx2"/>
                </a:solidFill>
                <a:latin typeface="Arial Rounded MT Bold" panose="020F0704030504030204" pitchFamily="34" charset="0"/>
                <a:ea typeface="Muli Bold"/>
                <a:cs typeface="Times New Roman" panose="02020603050405020304" pitchFamily="18" charset="0"/>
                <a:sym typeface="Muli Bold"/>
              </a:rPr>
              <a:t>NISN                              	: </a:t>
            </a:r>
            <a:r>
              <a:rPr lang="en-US" sz="3200" b="1">
                <a:solidFill>
                  <a:schemeClr val="tx2"/>
                </a:solidFill>
                <a:effectLst/>
                <a:latin typeface="Arial Rounded MT Bold" panose="020F0704030504030204" pitchFamily="34" charset="0"/>
                <a:ea typeface="Calibri" panose="020F0502020204030204" pitchFamily="34" charset="0"/>
              </a:rPr>
              <a:t>0073912262</a:t>
            </a:r>
            <a:endParaRPr lang="en-US" sz="3200" b="1">
              <a:solidFill>
                <a:schemeClr val="tx2"/>
              </a:solidFill>
              <a:latin typeface="Arial Rounded MT Bold" panose="020F0704030504030204" pitchFamily="34" charset="0"/>
              <a:ea typeface="Muli Bold"/>
              <a:cs typeface="Times New Roman" panose="02020603050405020304" pitchFamily="18" charset="0"/>
              <a:sym typeface="Muli Bold"/>
            </a:endParaRPr>
          </a:p>
          <a:p>
            <a:pPr algn="l">
              <a:lnSpc>
                <a:spcPts val="4845"/>
              </a:lnSpc>
              <a:spcBef>
                <a:spcPct val="0"/>
              </a:spcBef>
            </a:pPr>
            <a:r>
              <a:rPr lang="en-US" sz="3200" b="1">
                <a:solidFill>
                  <a:schemeClr val="tx2"/>
                </a:solidFill>
                <a:latin typeface="Arial Rounded MT Bold" panose="020F0704030504030204" pitchFamily="34" charset="0"/>
                <a:ea typeface="Muli Bold"/>
                <a:cs typeface="Times New Roman" panose="02020603050405020304" pitchFamily="18" charset="0"/>
                <a:sym typeface="Muli Bold"/>
              </a:rPr>
              <a:t>PRODI/PEMINATAN  	: </a:t>
            </a:r>
            <a:r>
              <a:rPr lang="en-US" sz="3200" b="1">
                <a:solidFill>
                  <a:schemeClr val="tx2"/>
                </a:solidFill>
                <a:effectLst/>
                <a:latin typeface="Arial Rounded MT Bold" panose="020F0704030504030204" pitchFamily="34" charset="0"/>
                <a:ea typeface="Calibri" panose="020F0502020204030204" pitchFamily="34" charset="0"/>
              </a:rPr>
              <a:t>XII - 1 (PEMINATAN IPA)</a:t>
            </a:r>
            <a:endParaRPr lang="en-US" sz="3200" b="1">
              <a:solidFill>
                <a:schemeClr val="tx2"/>
              </a:solidFill>
              <a:latin typeface="Arial Rounded MT Bold" panose="020F0704030504030204" pitchFamily="34" charset="0"/>
              <a:ea typeface="Muli Bold"/>
              <a:cs typeface="Times New Roman" panose="02020603050405020304" pitchFamily="18" charset="0"/>
              <a:sym typeface="Muli Bold"/>
            </a:endParaRPr>
          </a:p>
        </p:txBody>
      </p:sp>
      <p:sp>
        <p:nvSpPr>
          <p:cNvPr id="19" name="TextBox 11">
            <a:extLst>
              <a:ext uri="{FF2B5EF4-FFF2-40B4-BE49-F238E27FC236}">
                <a16:creationId xmlns:a16="http://schemas.microsoft.com/office/drawing/2014/main" id="{8B78623B-CC51-4696-ABAA-AEAD4FAAC325}"/>
              </a:ext>
            </a:extLst>
          </p:cNvPr>
          <p:cNvSpPr txBox="1"/>
          <p:nvPr/>
        </p:nvSpPr>
        <p:spPr>
          <a:xfrm>
            <a:off x="8000997" y="1106067"/>
            <a:ext cx="2286000" cy="538609"/>
          </a:xfrm>
          <a:prstGeom prst="rect">
            <a:avLst/>
          </a:prstGeom>
        </p:spPr>
        <p:txBody>
          <a:bodyPr wrap="square" lIns="0" tIns="0" rIns="0" bIns="0" rtlCol="0" anchor="t">
            <a:spAutoFit/>
          </a:bodyPr>
          <a:lstStyle/>
          <a:p>
            <a:pPr algn="l">
              <a:lnSpc>
                <a:spcPts val="4614"/>
              </a:lnSpc>
              <a:spcBef>
                <a:spcPct val="0"/>
              </a:spcBef>
            </a:pPr>
            <a:r>
              <a:rPr lang="en-US" sz="3200" b="1">
                <a:solidFill>
                  <a:srgbClr val="C00000"/>
                </a:solidFill>
                <a:latin typeface="Arial Rounded MT Bold" panose="020F0704030504030204" pitchFamily="34" charset="0"/>
                <a:ea typeface="Muli Bold"/>
                <a:cs typeface="Times New Roman" panose="02020603050405020304" pitchFamily="18" charset="0"/>
                <a:sym typeface="Muli Bold"/>
              </a:rPr>
              <a:t>MAKALAH</a:t>
            </a:r>
          </a:p>
        </p:txBody>
      </p:sp>
      <p:sp>
        <p:nvSpPr>
          <p:cNvPr id="20" name="TextBox 9">
            <a:extLst>
              <a:ext uri="{FF2B5EF4-FFF2-40B4-BE49-F238E27FC236}">
                <a16:creationId xmlns:a16="http://schemas.microsoft.com/office/drawing/2014/main" id="{4DDD6489-0F95-45FF-A166-71023812640B}"/>
              </a:ext>
            </a:extLst>
          </p:cNvPr>
          <p:cNvSpPr txBox="1"/>
          <p:nvPr/>
        </p:nvSpPr>
        <p:spPr>
          <a:xfrm>
            <a:off x="4817281" y="8343900"/>
            <a:ext cx="9720236" cy="1058751"/>
          </a:xfrm>
          <a:prstGeom prst="rect">
            <a:avLst/>
          </a:prstGeom>
        </p:spPr>
        <p:txBody>
          <a:bodyPr wrap="square" lIns="0" tIns="0" rIns="0" bIns="0" rtlCol="0" anchor="t">
            <a:spAutoFit/>
          </a:bodyPr>
          <a:lstStyle/>
          <a:p>
            <a:pPr algn="ctr">
              <a:lnSpc>
                <a:spcPct val="115000"/>
              </a:lnSpc>
            </a:pPr>
            <a:r>
              <a:rPr lang="id-ID" sz="3200" b="1">
                <a:solidFill>
                  <a:srgbClr val="C00000"/>
                </a:solidFill>
                <a:effectLst/>
                <a:latin typeface="Arial Rounded MT Bold" panose="020F0704030504030204" pitchFamily="34" charset="0"/>
                <a:ea typeface="Calibri" panose="020F0502020204030204" pitchFamily="34" charset="0"/>
                <a:cs typeface="Ubuntu Bold" panose="020B0604020202020204" charset="0"/>
              </a:rPr>
              <a:t>SMA NEGERI 1 KUTA MAKMUR</a:t>
            </a:r>
            <a:endParaRPr lang="en-ID" sz="3200">
              <a:solidFill>
                <a:srgbClr val="C00000"/>
              </a:solidFill>
              <a:effectLst/>
              <a:latin typeface="Arial Rounded MT Bold" panose="020F0704030504030204" pitchFamily="34" charset="0"/>
              <a:ea typeface="Calibri" panose="020F0502020204030204" pitchFamily="34" charset="0"/>
              <a:cs typeface="Ubuntu Bold" panose="020B0604020202020204" charset="0"/>
            </a:endParaRPr>
          </a:p>
          <a:p>
            <a:pPr algn="ctr"/>
            <a:r>
              <a:rPr lang="en-US" sz="3200" b="1">
                <a:solidFill>
                  <a:srgbClr val="C00000"/>
                </a:solidFill>
                <a:latin typeface="Arial Rounded MT Bold" panose="020F0704030504030204" pitchFamily="34" charset="0"/>
                <a:ea typeface="Calibri" panose="020F0502020204030204" pitchFamily="34" charset="0"/>
                <a:cs typeface="Ubuntu Bold" panose="020B0604020202020204" charset="0"/>
                <a:sym typeface="Muli Bold"/>
              </a:rPr>
              <a:t>TAHUN 2025</a:t>
            </a:r>
            <a:endParaRPr lang="en-US" sz="4800" b="1">
              <a:solidFill>
                <a:srgbClr val="C00000"/>
              </a:solidFill>
              <a:latin typeface="Arial Rounded MT Bold" panose="020F0704030504030204" pitchFamily="34" charset="0"/>
              <a:ea typeface="Muli Bold"/>
              <a:cs typeface="Ubuntu Bold" panose="020B0604020202020204" charset="0"/>
              <a:sym typeface="Muli Bo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5DAD8"/>
        </a:solidFill>
        <a:effectLst/>
      </p:bgPr>
    </p:bg>
    <p:spTree>
      <p:nvGrpSpPr>
        <p:cNvPr id="1" name=""/>
        <p:cNvGrpSpPr/>
        <p:nvPr/>
      </p:nvGrpSpPr>
      <p:grpSpPr>
        <a:xfrm>
          <a:off x="0" y="0"/>
          <a:ext cx="0" cy="0"/>
          <a:chOff x="0" y="0"/>
          <a:chExt cx="0" cy="0"/>
        </a:xfrm>
      </p:grpSpPr>
      <p:sp>
        <p:nvSpPr>
          <p:cNvPr id="2" name="Freeform 2"/>
          <p:cNvSpPr/>
          <p:nvPr/>
        </p:nvSpPr>
        <p:spPr>
          <a:xfrm>
            <a:off x="15928944" y="8229598"/>
            <a:ext cx="2359056" cy="2057401"/>
          </a:xfrm>
          <a:custGeom>
            <a:avLst/>
            <a:gdLst/>
            <a:ahLst/>
            <a:cxnLst/>
            <a:rect l="l" t="t" r="r" b="b"/>
            <a:pathLst>
              <a:path w="3922174" h="3286979">
                <a:moveTo>
                  <a:pt x="0" y="0"/>
                </a:moveTo>
                <a:lnTo>
                  <a:pt x="3922174" y="0"/>
                </a:lnTo>
                <a:lnTo>
                  <a:pt x="3922174" y="3286979"/>
                </a:lnTo>
                <a:lnTo>
                  <a:pt x="0" y="328697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4083" y="398707"/>
            <a:ext cx="1181541" cy="2057400"/>
          </a:xfrm>
          <a:custGeom>
            <a:avLst/>
            <a:gdLst/>
            <a:ahLst/>
            <a:cxnLst/>
            <a:rect l="l" t="t" r="r" b="b"/>
            <a:pathLst>
              <a:path w="1481328" h="2057400">
                <a:moveTo>
                  <a:pt x="0" y="0"/>
                </a:moveTo>
                <a:lnTo>
                  <a:pt x="1481328" y="0"/>
                </a:lnTo>
                <a:lnTo>
                  <a:pt x="1481328"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 y="8419688"/>
            <a:ext cx="1981199" cy="1867312"/>
          </a:xfrm>
          <a:custGeom>
            <a:avLst/>
            <a:gdLst/>
            <a:ahLst/>
            <a:cxnLst/>
            <a:rect l="l" t="t" r="r" b="b"/>
            <a:pathLst>
              <a:path w="4704381" h="3563925">
                <a:moveTo>
                  <a:pt x="0" y="0"/>
                </a:moveTo>
                <a:lnTo>
                  <a:pt x="4704381" y="0"/>
                </a:lnTo>
                <a:lnTo>
                  <a:pt x="4704381" y="3563925"/>
                </a:lnTo>
                <a:lnTo>
                  <a:pt x="0" y="356392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6459200" y="1"/>
            <a:ext cx="1828800" cy="2057400"/>
          </a:xfrm>
          <a:custGeom>
            <a:avLst/>
            <a:gdLst/>
            <a:ahLst/>
            <a:cxnLst/>
            <a:rect l="l" t="t" r="r" b="b"/>
            <a:pathLst>
              <a:path w="2898507" h="2949458">
                <a:moveTo>
                  <a:pt x="0" y="0"/>
                </a:moveTo>
                <a:lnTo>
                  <a:pt x="2898507" y="0"/>
                </a:lnTo>
                <a:lnTo>
                  <a:pt x="2898507" y="2949458"/>
                </a:lnTo>
                <a:lnTo>
                  <a:pt x="0" y="294945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20696990">
            <a:off x="-106967" y="4212437"/>
            <a:ext cx="1842591" cy="1510925"/>
          </a:xfrm>
          <a:custGeom>
            <a:avLst/>
            <a:gdLst/>
            <a:ahLst/>
            <a:cxnLst/>
            <a:rect l="l" t="t" r="r" b="b"/>
            <a:pathLst>
              <a:path w="1842591" h="1510925">
                <a:moveTo>
                  <a:pt x="0" y="0"/>
                </a:moveTo>
                <a:lnTo>
                  <a:pt x="1842591" y="0"/>
                </a:lnTo>
                <a:lnTo>
                  <a:pt x="1842591" y="1510924"/>
                </a:lnTo>
                <a:lnTo>
                  <a:pt x="0" y="151092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rot="1210107">
            <a:off x="16552376" y="3086100"/>
            <a:ext cx="1389153" cy="1043128"/>
          </a:xfrm>
          <a:custGeom>
            <a:avLst/>
            <a:gdLst/>
            <a:ahLst/>
            <a:cxnLst/>
            <a:rect l="l" t="t" r="r" b="b"/>
            <a:pathLst>
              <a:path w="1389153" h="1043128">
                <a:moveTo>
                  <a:pt x="0" y="0"/>
                </a:moveTo>
                <a:lnTo>
                  <a:pt x="1389153" y="0"/>
                </a:lnTo>
                <a:lnTo>
                  <a:pt x="1389153" y="1043128"/>
                </a:lnTo>
                <a:lnTo>
                  <a:pt x="0" y="104312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9" name="TextBox 9"/>
          <p:cNvSpPr txBox="1"/>
          <p:nvPr/>
        </p:nvSpPr>
        <p:spPr>
          <a:xfrm>
            <a:off x="2026610" y="2768015"/>
            <a:ext cx="14406610" cy="2462213"/>
          </a:xfrm>
          <a:prstGeom prst="rect">
            <a:avLst/>
          </a:prstGeom>
        </p:spPr>
        <p:txBody>
          <a:bodyPr wrap="square" lIns="0" tIns="0" rIns="0" bIns="0" rtlCol="0" anchor="t">
            <a:spAutoFit/>
          </a:bodyPr>
          <a:lstStyle/>
          <a:p>
            <a:pPr algn="just">
              <a:lnSpc>
                <a:spcPts val="3162"/>
              </a:lnSpc>
            </a:pPr>
            <a:r>
              <a:rPr lang="en-ID" sz="2800">
                <a:solidFill>
                  <a:schemeClr val="tx2"/>
                </a:solidFill>
                <a:latin typeface="Arial Rounded MT Bold" panose="020F0704030504030204" pitchFamily="34" charset="0"/>
              </a:rPr>
              <a:t>Di era digital yang terus berkembang, media sosial telah menjadi platform utama yang digunakan oleh berbagai kalangan, termasuk siswa. Selain sebagai sarana komunikasi, media sosial juga berfungsi untuk berbagi informasi, mengakses hiburan, dan terkadang menjadi tempat untuk belajar. Kehadirannya memberikan dampak besar dalam berbagai aspek kehidupan, khususnya dalam dunia pendidikan, yang turut memengaruhi perilaku dan prestasi akademik siswa. </a:t>
            </a:r>
          </a:p>
        </p:txBody>
      </p:sp>
      <p:sp>
        <p:nvSpPr>
          <p:cNvPr id="11" name="TextBox 5">
            <a:extLst>
              <a:ext uri="{FF2B5EF4-FFF2-40B4-BE49-F238E27FC236}">
                <a16:creationId xmlns:a16="http://schemas.microsoft.com/office/drawing/2014/main" id="{1D5CE309-F718-4E86-AA39-401B7F2AEA9A}"/>
              </a:ext>
            </a:extLst>
          </p:cNvPr>
          <p:cNvSpPr txBox="1"/>
          <p:nvPr/>
        </p:nvSpPr>
        <p:spPr>
          <a:xfrm>
            <a:off x="5172132" y="1375526"/>
            <a:ext cx="7943736" cy="813364"/>
          </a:xfrm>
          <a:prstGeom prst="rect">
            <a:avLst/>
          </a:prstGeom>
        </p:spPr>
        <p:txBody>
          <a:bodyPr lIns="0" tIns="0" rIns="0" bIns="0" rtlCol="0" anchor="t">
            <a:spAutoFit/>
          </a:bodyPr>
          <a:lstStyle/>
          <a:p>
            <a:pPr algn="ctr">
              <a:lnSpc>
                <a:spcPts val="6999"/>
              </a:lnSpc>
            </a:pPr>
            <a:r>
              <a:rPr lang="en-US" sz="4000" b="1">
                <a:solidFill>
                  <a:srgbClr val="034383"/>
                </a:solidFill>
                <a:latin typeface="Arial Rounded MT Bold" panose="020F0704030504030204" pitchFamily="34" charset="0"/>
                <a:ea typeface="Nourd Semi-Bold"/>
                <a:cs typeface="Nourd Semi-Bold"/>
                <a:sym typeface="Nourd Semi-Bold"/>
              </a:rPr>
              <a:t>LATAR BELAKANG</a:t>
            </a:r>
          </a:p>
        </p:txBody>
      </p:sp>
      <p:sp>
        <p:nvSpPr>
          <p:cNvPr id="12" name="TextBox 9">
            <a:extLst>
              <a:ext uri="{FF2B5EF4-FFF2-40B4-BE49-F238E27FC236}">
                <a16:creationId xmlns:a16="http://schemas.microsoft.com/office/drawing/2014/main" id="{CAAB7BFA-5279-4348-8D13-4405E945E364}"/>
              </a:ext>
            </a:extLst>
          </p:cNvPr>
          <p:cNvSpPr txBox="1"/>
          <p:nvPr/>
        </p:nvSpPr>
        <p:spPr>
          <a:xfrm>
            <a:off x="2093928" y="5630768"/>
            <a:ext cx="14365272" cy="1641475"/>
          </a:xfrm>
          <a:prstGeom prst="rect">
            <a:avLst/>
          </a:prstGeom>
        </p:spPr>
        <p:txBody>
          <a:bodyPr wrap="square" lIns="0" tIns="0" rIns="0" bIns="0" rtlCol="0" anchor="t">
            <a:spAutoFit/>
          </a:bodyPr>
          <a:lstStyle/>
          <a:p>
            <a:pPr algn="just">
              <a:lnSpc>
                <a:spcPts val="3162"/>
              </a:lnSpc>
            </a:pPr>
            <a:r>
              <a:rPr lang="en-ID" sz="2800">
                <a:solidFill>
                  <a:srgbClr val="C00000"/>
                </a:solidFill>
                <a:latin typeface="Arial Rounded MT Bold" panose="020F0704030504030204" pitchFamily="34" charset="0"/>
              </a:rPr>
              <a:t>Di SMA Negeri 1 Kuta Makmur, siswa terhubung melalui platform seperti Instagram, Facebook, Twitter, WhatsApp, dan TikTok, yang memudahkan mereka untuk mengakses informasi dan berinteraksi, namun juga menimbulkan tantangan terkait fokus belajar dan prestasi akademik.</a:t>
            </a:r>
            <a:r>
              <a:rPr lang="en-US" sz="2800" spc="53">
                <a:solidFill>
                  <a:srgbClr val="C00000"/>
                </a:solidFill>
                <a:latin typeface="Arial Rounded MT Bold" panose="020F0704030504030204" pitchFamily="34" charset="0"/>
                <a:cs typeface="MediaPro Light"/>
                <a:sym typeface="MediaPro Light"/>
              </a:rPr>
              <a:t> </a:t>
            </a:r>
            <a:endParaRPr lang="en-US" sz="2800" spc="53">
              <a:solidFill>
                <a:srgbClr val="C00000"/>
              </a:solidFill>
              <a:latin typeface="Arial Rounded MT Bold" panose="020F0704030504030204" pitchFamily="34" charset="0"/>
              <a:ea typeface="MediaPro Light"/>
              <a:cs typeface="MediaPro Light"/>
              <a:sym typeface="MediaPro Ligh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5DAD8"/>
        </a:solidFill>
        <a:effectLst/>
      </p:bgPr>
    </p:bg>
    <p:spTree>
      <p:nvGrpSpPr>
        <p:cNvPr id="1" name=""/>
        <p:cNvGrpSpPr/>
        <p:nvPr/>
      </p:nvGrpSpPr>
      <p:grpSpPr>
        <a:xfrm>
          <a:off x="0" y="0"/>
          <a:ext cx="0" cy="0"/>
          <a:chOff x="0" y="0"/>
          <a:chExt cx="0" cy="0"/>
        </a:xfrm>
      </p:grpSpPr>
      <p:sp>
        <p:nvSpPr>
          <p:cNvPr id="2" name="Freeform 2"/>
          <p:cNvSpPr/>
          <p:nvPr/>
        </p:nvSpPr>
        <p:spPr>
          <a:xfrm>
            <a:off x="16382999" y="446029"/>
            <a:ext cx="1251957" cy="2057400"/>
          </a:xfrm>
          <a:custGeom>
            <a:avLst/>
            <a:gdLst/>
            <a:ahLst/>
            <a:cxnLst/>
            <a:rect l="l" t="t" r="r" b="b"/>
            <a:pathLst>
              <a:path w="1481328" h="2057400">
                <a:moveTo>
                  <a:pt x="0" y="0"/>
                </a:moveTo>
                <a:lnTo>
                  <a:pt x="1481328" y="0"/>
                </a:lnTo>
                <a:lnTo>
                  <a:pt x="1481328"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 y="12426"/>
            <a:ext cx="2178804" cy="2491003"/>
          </a:xfrm>
          <a:custGeom>
            <a:avLst/>
            <a:gdLst/>
            <a:ahLst/>
            <a:cxnLst/>
            <a:rect l="l" t="t" r="r" b="b"/>
            <a:pathLst>
              <a:path w="2898507" h="2949458">
                <a:moveTo>
                  <a:pt x="0" y="0"/>
                </a:moveTo>
                <a:lnTo>
                  <a:pt x="2898507" y="0"/>
                </a:lnTo>
                <a:lnTo>
                  <a:pt x="2898507" y="2949457"/>
                </a:lnTo>
                <a:lnTo>
                  <a:pt x="0" y="29494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 y="7455564"/>
            <a:ext cx="2438400" cy="2949458"/>
          </a:xfrm>
          <a:custGeom>
            <a:avLst/>
            <a:gdLst/>
            <a:ahLst/>
            <a:cxnLst/>
            <a:rect l="l" t="t" r="r" b="b"/>
            <a:pathLst>
              <a:path w="3359173" h="4114800">
                <a:moveTo>
                  <a:pt x="0" y="0"/>
                </a:moveTo>
                <a:lnTo>
                  <a:pt x="3359173" y="0"/>
                </a:lnTo>
                <a:lnTo>
                  <a:pt x="33591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flipH="1">
            <a:off x="15544799" y="7810500"/>
            <a:ext cx="2743200" cy="2476500"/>
          </a:xfrm>
          <a:custGeom>
            <a:avLst/>
            <a:gdLst/>
            <a:ahLst/>
            <a:cxnLst/>
            <a:rect l="l" t="t" r="r" b="b"/>
            <a:pathLst>
              <a:path w="5939287" h="4114800">
                <a:moveTo>
                  <a:pt x="5939287" y="0"/>
                </a:moveTo>
                <a:lnTo>
                  <a:pt x="0" y="0"/>
                </a:lnTo>
                <a:lnTo>
                  <a:pt x="0" y="4114800"/>
                </a:lnTo>
                <a:lnTo>
                  <a:pt x="5939287" y="4114800"/>
                </a:lnTo>
                <a:lnTo>
                  <a:pt x="59392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TextBox 6"/>
          <p:cNvSpPr txBox="1"/>
          <p:nvPr/>
        </p:nvSpPr>
        <p:spPr>
          <a:xfrm>
            <a:off x="5135998" y="1031081"/>
            <a:ext cx="7742197" cy="988219"/>
          </a:xfrm>
          <a:prstGeom prst="rect">
            <a:avLst/>
          </a:prstGeom>
        </p:spPr>
        <p:txBody>
          <a:bodyPr lIns="0" tIns="0" rIns="0" bIns="0" rtlCol="0" anchor="t">
            <a:spAutoFit/>
          </a:bodyPr>
          <a:lstStyle/>
          <a:p>
            <a:pPr algn="ctr">
              <a:lnSpc>
                <a:spcPts val="8733"/>
              </a:lnSpc>
            </a:pPr>
            <a:r>
              <a:rPr lang="en-US" sz="4400" b="1" spc="209">
                <a:solidFill>
                  <a:srgbClr val="C00000"/>
                </a:solidFill>
                <a:latin typeface="Arial Rounded MT Bold" panose="020F0704030504030204" pitchFamily="34" charset="0"/>
                <a:ea typeface="MediaPro"/>
                <a:cs typeface="MediaPro"/>
                <a:sym typeface="MediaPro"/>
              </a:rPr>
              <a:t>RUMUSAN MASALAH</a:t>
            </a:r>
          </a:p>
        </p:txBody>
      </p:sp>
      <p:sp>
        <p:nvSpPr>
          <p:cNvPr id="7" name="TextBox 7"/>
          <p:cNvSpPr txBox="1"/>
          <p:nvPr/>
        </p:nvSpPr>
        <p:spPr>
          <a:xfrm>
            <a:off x="2438401" y="2861842"/>
            <a:ext cx="13411199" cy="820738"/>
          </a:xfrm>
          <a:prstGeom prst="rect">
            <a:avLst/>
          </a:prstGeom>
        </p:spPr>
        <p:txBody>
          <a:bodyPr wrap="square" lIns="0" tIns="0" rIns="0" bIns="0" rtlCol="0" anchor="t">
            <a:spAutoFit/>
          </a:bodyPr>
          <a:lstStyle/>
          <a:p>
            <a:pPr marL="341401" lvl="1" algn="just">
              <a:lnSpc>
                <a:spcPts val="3162"/>
              </a:lnSpc>
            </a:pPr>
            <a:r>
              <a:rPr lang="sv-SE" sz="3200">
                <a:solidFill>
                  <a:schemeClr val="tx2"/>
                </a:solidFill>
                <a:latin typeface="Arial Rounded MT Bold" panose="020F0704030504030204" pitchFamily="34" charset="0"/>
              </a:rPr>
              <a:t>Bagaimana pengaruh media sosial terhadap perilaku belajar dan prestasi akademik siswa?</a:t>
            </a:r>
          </a:p>
        </p:txBody>
      </p:sp>
      <p:sp>
        <p:nvSpPr>
          <p:cNvPr id="17" name="Freeform 9">
            <a:extLst>
              <a:ext uri="{FF2B5EF4-FFF2-40B4-BE49-F238E27FC236}">
                <a16:creationId xmlns:a16="http://schemas.microsoft.com/office/drawing/2014/main" id="{1199AF4E-3BF3-4548-89A6-BBEA4832906B}"/>
              </a:ext>
            </a:extLst>
          </p:cNvPr>
          <p:cNvSpPr/>
          <p:nvPr/>
        </p:nvSpPr>
        <p:spPr>
          <a:xfrm>
            <a:off x="1848490" y="4317872"/>
            <a:ext cx="333749" cy="321612"/>
          </a:xfrm>
          <a:custGeom>
            <a:avLst/>
            <a:gdLst/>
            <a:ahLst/>
            <a:cxnLst/>
            <a:rect l="l" t="t" r="r" b="b"/>
            <a:pathLst>
              <a:path w="333749" h="321612">
                <a:moveTo>
                  <a:pt x="0" y="0"/>
                </a:moveTo>
                <a:lnTo>
                  <a:pt x="333749" y="0"/>
                </a:lnTo>
                <a:lnTo>
                  <a:pt x="333749" y="321612"/>
                </a:lnTo>
                <a:lnTo>
                  <a:pt x="0" y="3216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ID">
              <a:solidFill>
                <a:srgbClr val="C00000"/>
              </a:solidFill>
            </a:endParaRPr>
          </a:p>
        </p:txBody>
      </p:sp>
      <p:sp>
        <p:nvSpPr>
          <p:cNvPr id="18" name="Freeform 9">
            <a:extLst>
              <a:ext uri="{FF2B5EF4-FFF2-40B4-BE49-F238E27FC236}">
                <a16:creationId xmlns:a16="http://schemas.microsoft.com/office/drawing/2014/main" id="{4AD13333-8CD1-4B16-A353-0390169FC75F}"/>
              </a:ext>
            </a:extLst>
          </p:cNvPr>
          <p:cNvSpPr/>
          <p:nvPr/>
        </p:nvSpPr>
        <p:spPr>
          <a:xfrm>
            <a:off x="1861138" y="2928232"/>
            <a:ext cx="333749" cy="321612"/>
          </a:xfrm>
          <a:custGeom>
            <a:avLst/>
            <a:gdLst/>
            <a:ahLst/>
            <a:cxnLst/>
            <a:rect l="l" t="t" r="r" b="b"/>
            <a:pathLst>
              <a:path w="333749" h="321612">
                <a:moveTo>
                  <a:pt x="0" y="0"/>
                </a:moveTo>
                <a:lnTo>
                  <a:pt x="333749" y="0"/>
                </a:lnTo>
                <a:lnTo>
                  <a:pt x="333749" y="321612"/>
                </a:lnTo>
                <a:lnTo>
                  <a:pt x="0" y="3216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ID">
              <a:solidFill>
                <a:srgbClr val="C00000"/>
              </a:solidFill>
            </a:endParaRPr>
          </a:p>
        </p:txBody>
      </p:sp>
      <p:sp>
        <p:nvSpPr>
          <p:cNvPr id="19" name="Freeform 9">
            <a:extLst>
              <a:ext uri="{FF2B5EF4-FFF2-40B4-BE49-F238E27FC236}">
                <a16:creationId xmlns:a16="http://schemas.microsoft.com/office/drawing/2014/main" id="{D2B5C54D-F4C6-4D3A-87FB-A103E397F606}"/>
              </a:ext>
            </a:extLst>
          </p:cNvPr>
          <p:cNvSpPr/>
          <p:nvPr/>
        </p:nvSpPr>
        <p:spPr>
          <a:xfrm>
            <a:off x="1804846" y="5605903"/>
            <a:ext cx="333749" cy="321612"/>
          </a:xfrm>
          <a:custGeom>
            <a:avLst/>
            <a:gdLst/>
            <a:ahLst/>
            <a:cxnLst/>
            <a:rect l="l" t="t" r="r" b="b"/>
            <a:pathLst>
              <a:path w="333749" h="321612">
                <a:moveTo>
                  <a:pt x="0" y="0"/>
                </a:moveTo>
                <a:lnTo>
                  <a:pt x="333749" y="0"/>
                </a:lnTo>
                <a:lnTo>
                  <a:pt x="333749" y="321612"/>
                </a:lnTo>
                <a:lnTo>
                  <a:pt x="0" y="3216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ID">
              <a:solidFill>
                <a:srgbClr val="C00000"/>
              </a:solidFill>
            </a:endParaRPr>
          </a:p>
        </p:txBody>
      </p:sp>
      <p:sp>
        <p:nvSpPr>
          <p:cNvPr id="20" name="TextBox 7">
            <a:extLst>
              <a:ext uri="{FF2B5EF4-FFF2-40B4-BE49-F238E27FC236}">
                <a16:creationId xmlns:a16="http://schemas.microsoft.com/office/drawing/2014/main" id="{8E7945E8-E9CD-496D-9C71-2725563233E6}"/>
              </a:ext>
            </a:extLst>
          </p:cNvPr>
          <p:cNvSpPr txBox="1"/>
          <p:nvPr/>
        </p:nvSpPr>
        <p:spPr>
          <a:xfrm>
            <a:off x="2426776" y="4190111"/>
            <a:ext cx="13411199" cy="820738"/>
          </a:xfrm>
          <a:prstGeom prst="rect">
            <a:avLst/>
          </a:prstGeom>
        </p:spPr>
        <p:txBody>
          <a:bodyPr wrap="square" lIns="0" tIns="0" rIns="0" bIns="0" rtlCol="0" anchor="t">
            <a:spAutoFit/>
          </a:bodyPr>
          <a:lstStyle/>
          <a:p>
            <a:pPr marL="341401" lvl="1" algn="just">
              <a:lnSpc>
                <a:spcPts val="3162"/>
              </a:lnSpc>
            </a:pPr>
            <a:r>
              <a:rPr lang="nn-NO" sz="3200">
                <a:solidFill>
                  <a:srgbClr val="C00000"/>
                </a:solidFill>
                <a:latin typeface="Arial Rounded MT Bold" panose="020F0704030504030204" pitchFamily="34" charset="0"/>
              </a:rPr>
              <a:t>Apa dampak positif dan negatif media sosial terhadap interaksi dan keterampilan sosial?</a:t>
            </a:r>
          </a:p>
        </p:txBody>
      </p:sp>
      <p:sp>
        <p:nvSpPr>
          <p:cNvPr id="21" name="TextBox 7">
            <a:extLst>
              <a:ext uri="{FF2B5EF4-FFF2-40B4-BE49-F238E27FC236}">
                <a16:creationId xmlns:a16="http://schemas.microsoft.com/office/drawing/2014/main" id="{4DC8BEFC-A409-4ED7-A15C-48572160925B}"/>
              </a:ext>
            </a:extLst>
          </p:cNvPr>
          <p:cNvSpPr txBox="1"/>
          <p:nvPr/>
        </p:nvSpPr>
        <p:spPr>
          <a:xfrm>
            <a:off x="2426777" y="5617653"/>
            <a:ext cx="13411198" cy="820738"/>
          </a:xfrm>
          <a:prstGeom prst="rect">
            <a:avLst/>
          </a:prstGeom>
        </p:spPr>
        <p:txBody>
          <a:bodyPr wrap="square" lIns="0" tIns="0" rIns="0" bIns="0" rtlCol="0" anchor="t">
            <a:spAutoFit/>
          </a:bodyPr>
          <a:lstStyle/>
          <a:p>
            <a:pPr marL="341401" lvl="1" algn="just">
              <a:lnSpc>
                <a:spcPts val="3162"/>
              </a:lnSpc>
            </a:pPr>
            <a:r>
              <a:rPr lang="nn-NO" sz="3200">
                <a:solidFill>
                  <a:schemeClr val="tx2"/>
                </a:solidFill>
                <a:latin typeface="Arial Rounded MT Bold" panose="020F0704030504030204" pitchFamily="34" charset="0"/>
              </a:rPr>
              <a:t>Apakah ada perbedaan pengaruh antara siswa yang aktif dan jarang menggunakan media sosial?</a:t>
            </a:r>
            <a:endParaRPr lang="sv-SE" sz="3200">
              <a:latin typeface="Arial Rounded MT Bold" panose="020F070403050403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5DAD8"/>
        </a:solidFill>
        <a:effectLst/>
      </p:bgPr>
    </p:bg>
    <p:spTree>
      <p:nvGrpSpPr>
        <p:cNvPr id="1" name=""/>
        <p:cNvGrpSpPr/>
        <p:nvPr/>
      </p:nvGrpSpPr>
      <p:grpSpPr>
        <a:xfrm>
          <a:off x="0" y="0"/>
          <a:ext cx="0" cy="0"/>
          <a:chOff x="0" y="0"/>
          <a:chExt cx="0" cy="0"/>
        </a:xfrm>
      </p:grpSpPr>
      <p:sp>
        <p:nvSpPr>
          <p:cNvPr id="2" name="Freeform 2"/>
          <p:cNvSpPr/>
          <p:nvPr/>
        </p:nvSpPr>
        <p:spPr>
          <a:xfrm>
            <a:off x="15620996" y="7898580"/>
            <a:ext cx="2667003" cy="2388420"/>
          </a:xfrm>
          <a:custGeom>
            <a:avLst/>
            <a:gdLst/>
            <a:ahLst/>
            <a:cxnLst/>
            <a:rect l="l" t="t" r="r" b="b"/>
            <a:pathLst>
              <a:path w="3922174" h="3286979">
                <a:moveTo>
                  <a:pt x="0" y="0"/>
                </a:moveTo>
                <a:lnTo>
                  <a:pt x="3922174" y="0"/>
                </a:lnTo>
                <a:lnTo>
                  <a:pt x="3922174" y="3286979"/>
                </a:lnTo>
                <a:lnTo>
                  <a:pt x="0" y="328697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554083" y="398707"/>
            <a:ext cx="1481328" cy="2057400"/>
          </a:xfrm>
          <a:custGeom>
            <a:avLst/>
            <a:gdLst/>
            <a:ahLst/>
            <a:cxnLst/>
            <a:rect l="l" t="t" r="r" b="b"/>
            <a:pathLst>
              <a:path w="1481328" h="2057400">
                <a:moveTo>
                  <a:pt x="0" y="0"/>
                </a:moveTo>
                <a:lnTo>
                  <a:pt x="1481328" y="0"/>
                </a:lnTo>
                <a:lnTo>
                  <a:pt x="1481328"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 y="7793192"/>
            <a:ext cx="2666999" cy="2493807"/>
          </a:xfrm>
          <a:custGeom>
            <a:avLst/>
            <a:gdLst/>
            <a:ahLst/>
            <a:cxnLst/>
            <a:rect l="l" t="t" r="r" b="b"/>
            <a:pathLst>
              <a:path w="4704381" h="3563925">
                <a:moveTo>
                  <a:pt x="0" y="0"/>
                </a:moveTo>
                <a:lnTo>
                  <a:pt x="4704381" y="0"/>
                </a:lnTo>
                <a:lnTo>
                  <a:pt x="4704381" y="3563925"/>
                </a:lnTo>
                <a:lnTo>
                  <a:pt x="0" y="356392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5917586" y="0"/>
            <a:ext cx="2370414" cy="2628900"/>
          </a:xfrm>
          <a:custGeom>
            <a:avLst/>
            <a:gdLst/>
            <a:ahLst/>
            <a:cxnLst/>
            <a:rect l="l" t="t" r="r" b="b"/>
            <a:pathLst>
              <a:path w="2898507" h="2949458">
                <a:moveTo>
                  <a:pt x="0" y="0"/>
                </a:moveTo>
                <a:lnTo>
                  <a:pt x="2898507" y="0"/>
                </a:lnTo>
                <a:lnTo>
                  <a:pt x="2898507" y="2949458"/>
                </a:lnTo>
                <a:lnTo>
                  <a:pt x="0" y="294945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18722826">
            <a:off x="-169963" y="5118315"/>
            <a:ext cx="1842591" cy="1510925"/>
          </a:xfrm>
          <a:custGeom>
            <a:avLst/>
            <a:gdLst/>
            <a:ahLst/>
            <a:cxnLst/>
            <a:rect l="l" t="t" r="r" b="b"/>
            <a:pathLst>
              <a:path w="1842591" h="1510925">
                <a:moveTo>
                  <a:pt x="0" y="0"/>
                </a:moveTo>
                <a:lnTo>
                  <a:pt x="1842591" y="0"/>
                </a:lnTo>
                <a:lnTo>
                  <a:pt x="1842591" y="1510924"/>
                </a:lnTo>
                <a:lnTo>
                  <a:pt x="0" y="151092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16465393" y="3921543"/>
            <a:ext cx="1389153" cy="1043128"/>
          </a:xfrm>
          <a:custGeom>
            <a:avLst/>
            <a:gdLst/>
            <a:ahLst/>
            <a:cxnLst/>
            <a:rect l="l" t="t" r="r" b="b"/>
            <a:pathLst>
              <a:path w="1389153" h="1043128">
                <a:moveTo>
                  <a:pt x="0" y="0"/>
                </a:moveTo>
                <a:lnTo>
                  <a:pt x="1389153" y="0"/>
                </a:lnTo>
                <a:lnTo>
                  <a:pt x="1389153" y="1043128"/>
                </a:lnTo>
                <a:lnTo>
                  <a:pt x="0" y="104312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8" name="TextBox 8"/>
          <p:cNvSpPr txBox="1"/>
          <p:nvPr/>
        </p:nvSpPr>
        <p:spPr>
          <a:xfrm>
            <a:off x="5105400" y="1104900"/>
            <a:ext cx="7742197" cy="988219"/>
          </a:xfrm>
          <a:prstGeom prst="rect">
            <a:avLst/>
          </a:prstGeom>
        </p:spPr>
        <p:txBody>
          <a:bodyPr lIns="0" tIns="0" rIns="0" bIns="0" rtlCol="0" anchor="t">
            <a:spAutoFit/>
          </a:bodyPr>
          <a:lstStyle/>
          <a:p>
            <a:pPr algn="ctr">
              <a:lnSpc>
                <a:spcPts val="8733"/>
              </a:lnSpc>
            </a:pPr>
            <a:r>
              <a:rPr lang="en-US" sz="4400" b="1" spc="209">
                <a:solidFill>
                  <a:srgbClr val="C00000"/>
                </a:solidFill>
                <a:latin typeface="Arial Rounded MT Bold" panose="020F0704030504030204" pitchFamily="34" charset="0"/>
                <a:ea typeface="MediaPro"/>
                <a:cs typeface="MediaPro"/>
                <a:sym typeface="MediaPro"/>
              </a:rPr>
              <a:t>TUJUAN PENULISAN</a:t>
            </a:r>
          </a:p>
        </p:txBody>
      </p:sp>
      <p:sp>
        <p:nvSpPr>
          <p:cNvPr id="10" name="TextBox 7">
            <a:extLst>
              <a:ext uri="{FF2B5EF4-FFF2-40B4-BE49-F238E27FC236}">
                <a16:creationId xmlns:a16="http://schemas.microsoft.com/office/drawing/2014/main" id="{7EC106A5-415E-4CCF-9D8A-8C891A1186F2}"/>
              </a:ext>
            </a:extLst>
          </p:cNvPr>
          <p:cNvSpPr txBox="1"/>
          <p:nvPr/>
        </p:nvSpPr>
        <p:spPr>
          <a:xfrm>
            <a:off x="2129724" y="2742187"/>
            <a:ext cx="13491275" cy="820738"/>
          </a:xfrm>
          <a:prstGeom prst="rect">
            <a:avLst/>
          </a:prstGeom>
        </p:spPr>
        <p:txBody>
          <a:bodyPr wrap="square" lIns="0" tIns="0" rIns="0" bIns="0" rtlCol="0" anchor="t">
            <a:spAutoFit/>
          </a:bodyPr>
          <a:lstStyle/>
          <a:p>
            <a:pPr marL="341401" lvl="1" algn="just">
              <a:lnSpc>
                <a:spcPts val="3162"/>
              </a:lnSpc>
            </a:pPr>
            <a:r>
              <a:rPr lang="id-ID" sz="3200">
                <a:solidFill>
                  <a:schemeClr val="tx2"/>
                </a:solidFill>
                <a:effectLst/>
                <a:latin typeface="Arial Rounded MT Bold" panose="020F0704030504030204" pitchFamily="34" charset="0"/>
                <a:ea typeface="Calibri" panose="020F0502020204030204" pitchFamily="34" charset="0"/>
                <a:cs typeface="Times New Roman" panose="02020603050405020304" pitchFamily="18" charset="0"/>
              </a:rPr>
              <a:t>Untuk menganalisis pengaruh penggunaan media sosial terhadap perilaku belajar dan prestasi akademik siswa</a:t>
            </a:r>
            <a:r>
              <a:rPr lang="en-US" sz="3200">
                <a:solidFill>
                  <a:schemeClr val="tx2"/>
                </a:solidFill>
                <a:effectLst/>
                <a:latin typeface="Arial Rounded MT Bold" panose="020F0704030504030204" pitchFamily="34" charset="0"/>
                <a:ea typeface="Calibri" panose="020F0502020204030204" pitchFamily="34" charset="0"/>
                <a:cs typeface="Times New Roman" panose="02020603050405020304" pitchFamily="18" charset="0"/>
              </a:rPr>
              <a:t>.</a:t>
            </a:r>
          </a:p>
        </p:txBody>
      </p:sp>
      <p:sp>
        <p:nvSpPr>
          <p:cNvPr id="11" name="Freeform 9">
            <a:extLst>
              <a:ext uri="{FF2B5EF4-FFF2-40B4-BE49-F238E27FC236}">
                <a16:creationId xmlns:a16="http://schemas.microsoft.com/office/drawing/2014/main" id="{4839F878-54CC-49D7-A38C-98FCA51D691F}"/>
              </a:ext>
            </a:extLst>
          </p:cNvPr>
          <p:cNvSpPr/>
          <p:nvPr/>
        </p:nvSpPr>
        <p:spPr>
          <a:xfrm>
            <a:off x="1701662" y="2728461"/>
            <a:ext cx="333749" cy="321612"/>
          </a:xfrm>
          <a:custGeom>
            <a:avLst/>
            <a:gdLst/>
            <a:ahLst/>
            <a:cxnLst/>
            <a:rect l="l" t="t" r="r" b="b"/>
            <a:pathLst>
              <a:path w="333749" h="321612">
                <a:moveTo>
                  <a:pt x="0" y="0"/>
                </a:moveTo>
                <a:lnTo>
                  <a:pt x="333749" y="0"/>
                </a:lnTo>
                <a:lnTo>
                  <a:pt x="333749" y="321612"/>
                </a:lnTo>
                <a:lnTo>
                  <a:pt x="0" y="32161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ID">
              <a:solidFill>
                <a:srgbClr val="C00000"/>
              </a:solidFill>
            </a:endParaRPr>
          </a:p>
        </p:txBody>
      </p:sp>
      <p:sp>
        <p:nvSpPr>
          <p:cNvPr id="12" name="Freeform 9">
            <a:extLst>
              <a:ext uri="{FF2B5EF4-FFF2-40B4-BE49-F238E27FC236}">
                <a16:creationId xmlns:a16="http://schemas.microsoft.com/office/drawing/2014/main" id="{692256DA-82DB-42C0-A10C-748027BD1BB3}"/>
              </a:ext>
            </a:extLst>
          </p:cNvPr>
          <p:cNvSpPr/>
          <p:nvPr/>
        </p:nvSpPr>
        <p:spPr>
          <a:xfrm>
            <a:off x="1701662" y="4152900"/>
            <a:ext cx="333749" cy="321612"/>
          </a:xfrm>
          <a:custGeom>
            <a:avLst/>
            <a:gdLst/>
            <a:ahLst/>
            <a:cxnLst/>
            <a:rect l="l" t="t" r="r" b="b"/>
            <a:pathLst>
              <a:path w="333749" h="321612">
                <a:moveTo>
                  <a:pt x="0" y="0"/>
                </a:moveTo>
                <a:lnTo>
                  <a:pt x="333749" y="0"/>
                </a:lnTo>
                <a:lnTo>
                  <a:pt x="333749" y="321612"/>
                </a:lnTo>
                <a:lnTo>
                  <a:pt x="0" y="32161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ID">
              <a:solidFill>
                <a:srgbClr val="C00000"/>
              </a:solidFill>
            </a:endParaRPr>
          </a:p>
        </p:txBody>
      </p:sp>
      <p:sp>
        <p:nvSpPr>
          <p:cNvPr id="13" name="Freeform 9">
            <a:extLst>
              <a:ext uri="{FF2B5EF4-FFF2-40B4-BE49-F238E27FC236}">
                <a16:creationId xmlns:a16="http://schemas.microsoft.com/office/drawing/2014/main" id="{826ECC95-7FFD-4E23-A128-4A02F114A3A9}"/>
              </a:ext>
            </a:extLst>
          </p:cNvPr>
          <p:cNvSpPr/>
          <p:nvPr/>
        </p:nvSpPr>
        <p:spPr>
          <a:xfrm>
            <a:off x="1663097" y="5872917"/>
            <a:ext cx="333749" cy="321612"/>
          </a:xfrm>
          <a:custGeom>
            <a:avLst/>
            <a:gdLst/>
            <a:ahLst/>
            <a:cxnLst/>
            <a:rect l="l" t="t" r="r" b="b"/>
            <a:pathLst>
              <a:path w="333749" h="321612">
                <a:moveTo>
                  <a:pt x="0" y="0"/>
                </a:moveTo>
                <a:lnTo>
                  <a:pt x="333749" y="0"/>
                </a:lnTo>
                <a:lnTo>
                  <a:pt x="333749" y="321612"/>
                </a:lnTo>
                <a:lnTo>
                  <a:pt x="0" y="32161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ID">
              <a:solidFill>
                <a:srgbClr val="C00000"/>
              </a:solidFill>
            </a:endParaRPr>
          </a:p>
        </p:txBody>
      </p:sp>
      <p:sp>
        <p:nvSpPr>
          <p:cNvPr id="14" name="TextBox 7">
            <a:extLst>
              <a:ext uri="{FF2B5EF4-FFF2-40B4-BE49-F238E27FC236}">
                <a16:creationId xmlns:a16="http://schemas.microsoft.com/office/drawing/2014/main" id="{817845E6-995D-4609-9FAE-026B200D9394}"/>
              </a:ext>
            </a:extLst>
          </p:cNvPr>
          <p:cNvSpPr txBox="1"/>
          <p:nvPr/>
        </p:nvSpPr>
        <p:spPr>
          <a:xfrm>
            <a:off x="2129725" y="4152900"/>
            <a:ext cx="13491274" cy="1251625"/>
          </a:xfrm>
          <a:prstGeom prst="rect">
            <a:avLst/>
          </a:prstGeom>
        </p:spPr>
        <p:txBody>
          <a:bodyPr wrap="square" lIns="0" tIns="0" rIns="0" bIns="0" rtlCol="0" anchor="t">
            <a:spAutoFit/>
          </a:bodyPr>
          <a:lstStyle/>
          <a:p>
            <a:pPr marL="341401" lvl="1" algn="just">
              <a:lnSpc>
                <a:spcPts val="3162"/>
              </a:lnSpc>
            </a:pPr>
            <a:r>
              <a:rPr lang="en-US" sz="320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rPr>
              <a:t>U</a:t>
            </a:r>
            <a:r>
              <a:rPr lang="id-ID" sz="320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rPr>
              <a:t>ntuk mengidentifikasi dampak positif dan negatif dari penggunaan media sosial terhadap interaksi sosial dan keterampilan sosial siswa</a:t>
            </a:r>
            <a:r>
              <a:rPr lang="en-US" sz="3200">
                <a:solidFill>
                  <a:srgbClr val="C00000"/>
                </a:solidFill>
                <a:effectLst/>
                <a:latin typeface="Arial Rounded MT Bold" panose="020F0704030504030204" pitchFamily="34" charset="0"/>
                <a:ea typeface="Calibri" panose="020F0502020204030204" pitchFamily="34" charset="0"/>
                <a:cs typeface="Times New Roman" panose="02020603050405020304" pitchFamily="18" charset="0"/>
              </a:rPr>
              <a:t>.</a:t>
            </a:r>
            <a:endParaRPr lang="en-US" sz="3162" spc="53">
              <a:solidFill>
                <a:srgbClr val="000000"/>
              </a:solidFill>
              <a:latin typeface="MediaPro Light"/>
              <a:ea typeface="MediaPro Light"/>
              <a:cs typeface="MediaPro Light"/>
              <a:sym typeface="MediaPro Light"/>
            </a:endParaRPr>
          </a:p>
        </p:txBody>
      </p:sp>
      <p:sp>
        <p:nvSpPr>
          <p:cNvPr id="15" name="TextBox 7">
            <a:extLst>
              <a:ext uri="{FF2B5EF4-FFF2-40B4-BE49-F238E27FC236}">
                <a16:creationId xmlns:a16="http://schemas.microsoft.com/office/drawing/2014/main" id="{A4B37867-58CD-4051-96D9-9ACAE9AD5A5B}"/>
              </a:ext>
            </a:extLst>
          </p:cNvPr>
          <p:cNvSpPr txBox="1"/>
          <p:nvPr/>
        </p:nvSpPr>
        <p:spPr>
          <a:xfrm>
            <a:off x="2129724" y="5909091"/>
            <a:ext cx="13491273" cy="1231106"/>
          </a:xfrm>
          <a:prstGeom prst="rect">
            <a:avLst/>
          </a:prstGeom>
        </p:spPr>
        <p:txBody>
          <a:bodyPr wrap="square" lIns="0" tIns="0" rIns="0" bIns="0" rtlCol="0" anchor="t">
            <a:spAutoFit/>
          </a:bodyPr>
          <a:lstStyle/>
          <a:p>
            <a:pPr marL="341401" lvl="1" algn="just">
              <a:lnSpc>
                <a:spcPts val="3162"/>
              </a:lnSpc>
            </a:pPr>
            <a:r>
              <a:rPr lang="id-ID" sz="3200">
                <a:solidFill>
                  <a:schemeClr val="tx2"/>
                </a:solidFill>
                <a:effectLst/>
                <a:latin typeface="Arial Rounded MT Bold" panose="020F0704030504030204" pitchFamily="34" charset="0"/>
                <a:ea typeface="Calibri" panose="020F0502020204030204" pitchFamily="34" charset="0"/>
                <a:cs typeface="Times New Roman" panose="02020603050405020304" pitchFamily="18" charset="0"/>
              </a:rPr>
              <a:t>Untuk mengetahui perbedaan pengaruh penggunaan media sosial terhadap siswa yang aktif menggunakannya dibandingkan dengan mereka yang jarang menggunakannya</a:t>
            </a:r>
            <a:r>
              <a:rPr lang="en-US" sz="3200">
                <a:solidFill>
                  <a:schemeClr val="tx2"/>
                </a:solidFill>
                <a:effectLst/>
                <a:latin typeface="Arial Rounded MT Bold" panose="020F0704030504030204" pitchFamily="34" charset="0"/>
                <a:ea typeface="Calibri" panose="020F0502020204030204" pitchFamily="34" charset="0"/>
                <a:cs typeface="Times New Roman" panose="02020603050405020304" pitchFamily="18" charset="0"/>
              </a:rPr>
              <a:t>.</a:t>
            </a:r>
            <a:endParaRPr lang="en-ID" sz="3200">
              <a:solidFill>
                <a:schemeClr val="tx2"/>
              </a:solidFill>
              <a:effectLst/>
              <a:latin typeface="Arial Rounded MT Bold" panose="020F0704030504030204" pitchFamily="34"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5DAD8"/>
        </a:solidFill>
        <a:effectLst/>
      </p:bgPr>
    </p:bg>
    <p:spTree>
      <p:nvGrpSpPr>
        <p:cNvPr id="1" name=""/>
        <p:cNvGrpSpPr/>
        <p:nvPr/>
      </p:nvGrpSpPr>
      <p:grpSpPr>
        <a:xfrm>
          <a:off x="0" y="0"/>
          <a:ext cx="0" cy="0"/>
          <a:chOff x="0" y="0"/>
          <a:chExt cx="0" cy="0"/>
        </a:xfrm>
      </p:grpSpPr>
      <p:sp>
        <p:nvSpPr>
          <p:cNvPr id="2" name="Freeform 2"/>
          <p:cNvSpPr/>
          <p:nvPr/>
        </p:nvSpPr>
        <p:spPr>
          <a:xfrm>
            <a:off x="16886549" y="198560"/>
            <a:ext cx="1175757" cy="1801871"/>
          </a:xfrm>
          <a:custGeom>
            <a:avLst/>
            <a:gdLst/>
            <a:ahLst/>
            <a:cxnLst/>
            <a:rect l="l" t="t" r="r" b="b"/>
            <a:pathLst>
              <a:path w="1481328" h="2057400">
                <a:moveTo>
                  <a:pt x="0" y="0"/>
                </a:moveTo>
                <a:lnTo>
                  <a:pt x="1481328" y="0"/>
                </a:lnTo>
                <a:lnTo>
                  <a:pt x="1481328"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 y="12426"/>
            <a:ext cx="2571426" cy="1988005"/>
          </a:xfrm>
          <a:custGeom>
            <a:avLst/>
            <a:gdLst/>
            <a:ahLst/>
            <a:cxnLst/>
            <a:rect l="l" t="t" r="r" b="b"/>
            <a:pathLst>
              <a:path w="2898507" h="2949458">
                <a:moveTo>
                  <a:pt x="0" y="0"/>
                </a:moveTo>
                <a:lnTo>
                  <a:pt x="2898507" y="0"/>
                </a:lnTo>
                <a:lnTo>
                  <a:pt x="2898507" y="2949457"/>
                </a:lnTo>
                <a:lnTo>
                  <a:pt x="0" y="29494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0" y="7646729"/>
            <a:ext cx="2426737" cy="2534113"/>
          </a:xfrm>
          <a:custGeom>
            <a:avLst/>
            <a:gdLst/>
            <a:ahLst/>
            <a:cxnLst/>
            <a:rect l="l" t="t" r="r" b="b"/>
            <a:pathLst>
              <a:path w="3359173" h="4114800">
                <a:moveTo>
                  <a:pt x="0" y="0"/>
                </a:moveTo>
                <a:lnTo>
                  <a:pt x="3359173" y="0"/>
                </a:lnTo>
                <a:lnTo>
                  <a:pt x="33591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flipH="1">
            <a:off x="14918733" y="7883471"/>
            <a:ext cx="3143573" cy="2297371"/>
          </a:xfrm>
          <a:custGeom>
            <a:avLst/>
            <a:gdLst/>
            <a:ahLst/>
            <a:cxnLst/>
            <a:rect l="l" t="t" r="r" b="b"/>
            <a:pathLst>
              <a:path w="5939287" h="4114800">
                <a:moveTo>
                  <a:pt x="5939287" y="0"/>
                </a:moveTo>
                <a:lnTo>
                  <a:pt x="0" y="0"/>
                </a:lnTo>
                <a:lnTo>
                  <a:pt x="0" y="4114800"/>
                </a:lnTo>
                <a:lnTo>
                  <a:pt x="5939287" y="4114800"/>
                </a:lnTo>
                <a:lnTo>
                  <a:pt x="59392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TextBox 6"/>
          <p:cNvSpPr txBox="1"/>
          <p:nvPr/>
        </p:nvSpPr>
        <p:spPr>
          <a:xfrm>
            <a:off x="5105400" y="1351823"/>
            <a:ext cx="7742197" cy="988219"/>
          </a:xfrm>
          <a:prstGeom prst="rect">
            <a:avLst/>
          </a:prstGeom>
        </p:spPr>
        <p:txBody>
          <a:bodyPr lIns="0" tIns="0" rIns="0" bIns="0" rtlCol="0" anchor="t">
            <a:spAutoFit/>
          </a:bodyPr>
          <a:lstStyle/>
          <a:p>
            <a:pPr algn="ctr">
              <a:lnSpc>
                <a:spcPts val="8733"/>
              </a:lnSpc>
            </a:pPr>
            <a:r>
              <a:rPr lang="en-US" sz="4800" spc="209">
                <a:solidFill>
                  <a:schemeClr val="tx2"/>
                </a:solidFill>
                <a:latin typeface="Arial Rounded MT Bold" panose="020F0704030504030204" pitchFamily="34" charset="0"/>
                <a:ea typeface="MediaPro"/>
                <a:cs typeface="MediaPro"/>
                <a:sym typeface="MediaPro"/>
              </a:rPr>
              <a:t>METODE PENULISAN</a:t>
            </a:r>
          </a:p>
        </p:txBody>
      </p:sp>
      <p:sp>
        <p:nvSpPr>
          <p:cNvPr id="8" name="Freeform 9">
            <a:extLst>
              <a:ext uri="{FF2B5EF4-FFF2-40B4-BE49-F238E27FC236}">
                <a16:creationId xmlns:a16="http://schemas.microsoft.com/office/drawing/2014/main" id="{A01FFC5E-5F95-4FEE-A626-A6EEB51A7FB4}"/>
              </a:ext>
            </a:extLst>
          </p:cNvPr>
          <p:cNvSpPr/>
          <p:nvPr/>
        </p:nvSpPr>
        <p:spPr>
          <a:xfrm>
            <a:off x="1759239" y="3078825"/>
            <a:ext cx="333749" cy="321612"/>
          </a:xfrm>
          <a:custGeom>
            <a:avLst/>
            <a:gdLst/>
            <a:ahLst/>
            <a:cxnLst/>
            <a:rect l="l" t="t" r="r" b="b"/>
            <a:pathLst>
              <a:path w="333749" h="321612">
                <a:moveTo>
                  <a:pt x="0" y="0"/>
                </a:moveTo>
                <a:lnTo>
                  <a:pt x="333749" y="0"/>
                </a:lnTo>
                <a:lnTo>
                  <a:pt x="333749" y="321612"/>
                </a:lnTo>
                <a:lnTo>
                  <a:pt x="0" y="3216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ID">
              <a:solidFill>
                <a:srgbClr val="C00000"/>
              </a:solidFill>
            </a:endParaRPr>
          </a:p>
        </p:txBody>
      </p:sp>
      <p:sp>
        <p:nvSpPr>
          <p:cNvPr id="12" name="TextBox 7">
            <a:extLst>
              <a:ext uri="{FF2B5EF4-FFF2-40B4-BE49-F238E27FC236}">
                <a16:creationId xmlns:a16="http://schemas.microsoft.com/office/drawing/2014/main" id="{CD6994A3-D30D-4682-8FEF-547BE1C52706}"/>
              </a:ext>
            </a:extLst>
          </p:cNvPr>
          <p:cNvSpPr txBox="1"/>
          <p:nvPr/>
        </p:nvSpPr>
        <p:spPr>
          <a:xfrm>
            <a:off x="2461608" y="2966429"/>
            <a:ext cx="11503221" cy="586827"/>
          </a:xfrm>
          <a:prstGeom prst="rect">
            <a:avLst/>
          </a:prstGeom>
        </p:spPr>
        <p:txBody>
          <a:bodyPr lIns="0" tIns="0" rIns="0" bIns="0" rtlCol="0" anchor="t">
            <a:spAutoFit/>
          </a:bodyPr>
          <a:lstStyle/>
          <a:p>
            <a:pPr marL="0" lvl="0" indent="0" algn="just">
              <a:lnSpc>
                <a:spcPts val="5039"/>
              </a:lnSpc>
              <a:spcBef>
                <a:spcPct val="0"/>
              </a:spcBef>
            </a:pPr>
            <a:r>
              <a:rPr lang="en-US" sz="3200" b="1">
                <a:solidFill>
                  <a:srgbClr val="C00000"/>
                </a:solidFill>
                <a:latin typeface="Arial Rounded MT Bold" panose="020F0704030504030204" pitchFamily="34" charset="0"/>
                <a:ea typeface="Open Sans Bold"/>
                <a:cs typeface="Open Sans Bold"/>
                <a:sym typeface="Open Sans Bold"/>
              </a:rPr>
              <a:t>Penelitian kualitatif dengan pendekatan studi kasus. </a:t>
            </a:r>
          </a:p>
        </p:txBody>
      </p:sp>
      <p:sp>
        <p:nvSpPr>
          <p:cNvPr id="13" name="Freeform 9">
            <a:extLst>
              <a:ext uri="{FF2B5EF4-FFF2-40B4-BE49-F238E27FC236}">
                <a16:creationId xmlns:a16="http://schemas.microsoft.com/office/drawing/2014/main" id="{1DACBED9-3305-4F85-93AC-74A0AC81DED9}"/>
              </a:ext>
            </a:extLst>
          </p:cNvPr>
          <p:cNvSpPr/>
          <p:nvPr/>
        </p:nvSpPr>
        <p:spPr>
          <a:xfrm>
            <a:off x="3657600" y="4441350"/>
            <a:ext cx="333749" cy="321612"/>
          </a:xfrm>
          <a:custGeom>
            <a:avLst/>
            <a:gdLst/>
            <a:ahLst/>
            <a:cxnLst/>
            <a:rect l="l" t="t" r="r" b="b"/>
            <a:pathLst>
              <a:path w="333749" h="321612">
                <a:moveTo>
                  <a:pt x="0" y="0"/>
                </a:moveTo>
                <a:lnTo>
                  <a:pt x="333749" y="0"/>
                </a:lnTo>
                <a:lnTo>
                  <a:pt x="333749" y="321612"/>
                </a:lnTo>
                <a:lnTo>
                  <a:pt x="0" y="3216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ID">
              <a:solidFill>
                <a:srgbClr val="C00000"/>
              </a:solidFill>
            </a:endParaRPr>
          </a:p>
        </p:txBody>
      </p:sp>
      <p:sp>
        <p:nvSpPr>
          <p:cNvPr id="14" name="TextBox 7">
            <a:extLst>
              <a:ext uri="{FF2B5EF4-FFF2-40B4-BE49-F238E27FC236}">
                <a16:creationId xmlns:a16="http://schemas.microsoft.com/office/drawing/2014/main" id="{07A62837-EB60-448F-9294-8955C3CC9543}"/>
              </a:ext>
            </a:extLst>
          </p:cNvPr>
          <p:cNvSpPr txBox="1"/>
          <p:nvPr/>
        </p:nvSpPr>
        <p:spPr>
          <a:xfrm>
            <a:off x="4419600" y="4381500"/>
            <a:ext cx="11503221" cy="497444"/>
          </a:xfrm>
          <a:prstGeom prst="rect">
            <a:avLst/>
          </a:prstGeom>
        </p:spPr>
        <p:txBody>
          <a:bodyPr lIns="0" tIns="0" rIns="0" bIns="0" rtlCol="0" anchor="t">
            <a:spAutoFit/>
          </a:bodyPr>
          <a:lstStyle/>
          <a:p>
            <a:pPr marL="0" lvl="0" indent="0" algn="l">
              <a:lnSpc>
                <a:spcPts val="4234"/>
              </a:lnSpc>
              <a:spcBef>
                <a:spcPct val="0"/>
              </a:spcBef>
            </a:pPr>
            <a:r>
              <a:rPr lang="en-US" sz="3200" b="1">
                <a:solidFill>
                  <a:schemeClr val="tx2"/>
                </a:solidFill>
                <a:latin typeface="Arial Rounded MT Bold" panose="020F0704030504030204" pitchFamily="34" charset="0"/>
                <a:ea typeface="Ubuntu Bold"/>
                <a:cs typeface="Ubuntu Bold"/>
                <a:sym typeface="Ubuntu Bold"/>
              </a:rPr>
              <a:t>TEKNIK YANG DITERAPKAN</a:t>
            </a:r>
          </a:p>
        </p:txBody>
      </p:sp>
      <p:sp>
        <p:nvSpPr>
          <p:cNvPr id="15" name="TextBox 7">
            <a:extLst>
              <a:ext uri="{FF2B5EF4-FFF2-40B4-BE49-F238E27FC236}">
                <a16:creationId xmlns:a16="http://schemas.microsoft.com/office/drawing/2014/main" id="{EFC8C2F6-D7FD-4D0C-89E4-25BF626DFA04}"/>
              </a:ext>
            </a:extLst>
          </p:cNvPr>
          <p:cNvSpPr txBox="1"/>
          <p:nvPr/>
        </p:nvSpPr>
        <p:spPr>
          <a:xfrm>
            <a:off x="4747409" y="5143500"/>
            <a:ext cx="6931617" cy="1477328"/>
          </a:xfrm>
          <a:prstGeom prst="rect">
            <a:avLst/>
          </a:prstGeom>
        </p:spPr>
        <p:txBody>
          <a:bodyPr wrap="square" lIns="0" tIns="0" rIns="0" bIns="0" rtlCol="0" anchor="t">
            <a:spAutoFit/>
          </a:bodyPr>
          <a:lstStyle/>
          <a:p>
            <a:pPr marL="0" lvl="0" indent="0" algn="ctr">
              <a:spcBef>
                <a:spcPct val="0"/>
              </a:spcBef>
            </a:pPr>
            <a:r>
              <a:rPr lang="en-US" sz="3200" b="1">
                <a:solidFill>
                  <a:srgbClr val="C00000"/>
                </a:solidFill>
                <a:latin typeface="Arial Rounded MT Bold" panose="020F0704030504030204" pitchFamily="34" charset="0"/>
                <a:ea typeface="Open Sans Bold"/>
                <a:cs typeface="Open Sans Bold"/>
                <a:sym typeface="Open Sans Bold"/>
              </a:rPr>
              <a:t>Wawanca</a:t>
            </a:r>
            <a:r>
              <a:rPr lang="en-US" sz="3200" b="1" u="none" strike="noStrike">
                <a:solidFill>
                  <a:srgbClr val="C00000"/>
                </a:solidFill>
                <a:latin typeface="Arial Rounded MT Bold" panose="020F0704030504030204" pitchFamily="34" charset="0"/>
                <a:ea typeface="Open Sans Bold"/>
                <a:cs typeface="Open Sans Bold"/>
                <a:sym typeface="Open Sans Bold"/>
              </a:rPr>
              <a:t>ra Mendalam </a:t>
            </a:r>
          </a:p>
          <a:p>
            <a:pPr marL="0" lvl="0" indent="0" algn="ctr">
              <a:spcBef>
                <a:spcPct val="0"/>
              </a:spcBef>
            </a:pPr>
            <a:r>
              <a:rPr lang="en-US" sz="3200" b="1" u="none" strike="noStrike">
                <a:solidFill>
                  <a:srgbClr val="C00000"/>
                </a:solidFill>
                <a:latin typeface="Arial Rounded MT Bold" panose="020F0704030504030204" pitchFamily="34" charset="0"/>
                <a:ea typeface="Open Sans Bold"/>
                <a:cs typeface="Open Sans Bold"/>
                <a:sym typeface="Open Sans Bold"/>
              </a:rPr>
              <a:t>Observasi</a:t>
            </a:r>
          </a:p>
          <a:p>
            <a:pPr marL="0" lvl="0" indent="0" algn="ctr">
              <a:spcBef>
                <a:spcPct val="0"/>
              </a:spcBef>
            </a:pPr>
            <a:r>
              <a:rPr lang="en-US" sz="3200" b="1" u="none" strike="noStrike">
                <a:solidFill>
                  <a:srgbClr val="C00000"/>
                </a:solidFill>
                <a:latin typeface="Arial Rounded MT Bold" panose="020F0704030504030204" pitchFamily="34" charset="0"/>
                <a:ea typeface="Open Sans Bold"/>
                <a:cs typeface="Open Sans Bold"/>
                <a:sym typeface="Open Sans Bold"/>
              </a:rPr>
              <a:t>Studi Dokumentasi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5DAD8"/>
        </a:solidFill>
        <a:effectLst/>
      </p:bgPr>
    </p:bg>
    <p:spTree>
      <p:nvGrpSpPr>
        <p:cNvPr id="1" name=""/>
        <p:cNvGrpSpPr/>
        <p:nvPr/>
      </p:nvGrpSpPr>
      <p:grpSpPr>
        <a:xfrm>
          <a:off x="0" y="0"/>
          <a:ext cx="0" cy="0"/>
          <a:chOff x="0" y="0"/>
          <a:chExt cx="0" cy="0"/>
        </a:xfrm>
      </p:grpSpPr>
      <p:sp>
        <p:nvSpPr>
          <p:cNvPr id="2" name="Freeform 2"/>
          <p:cNvSpPr/>
          <p:nvPr/>
        </p:nvSpPr>
        <p:spPr>
          <a:xfrm>
            <a:off x="16916400" y="141229"/>
            <a:ext cx="1099557" cy="1649471"/>
          </a:xfrm>
          <a:custGeom>
            <a:avLst/>
            <a:gdLst/>
            <a:ahLst/>
            <a:cxnLst/>
            <a:rect l="l" t="t" r="r" b="b"/>
            <a:pathLst>
              <a:path w="1481328" h="2057400">
                <a:moveTo>
                  <a:pt x="0" y="0"/>
                </a:moveTo>
                <a:lnTo>
                  <a:pt x="1481328" y="0"/>
                </a:lnTo>
                <a:lnTo>
                  <a:pt x="1481328"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12426"/>
            <a:ext cx="2102333" cy="1778274"/>
          </a:xfrm>
          <a:custGeom>
            <a:avLst/>
            <a:gdLst/>
            <a:ahLst/>
            <a:cxnLst/>
            <a:rect l="l" t="t" r="r" b="b"/>
            <a:pathLst>
              <a:path w="2898507" h="2949458">
                <a:moveTo>
                  <a:pt x="0" y="0"/>
                </a:moveTo>
                <a:lnTo>
                  <a:pt x="2898507" y="0"/>
                </a:lnTo>
                <a:lnTo>
                  <a:pt x="2898507" y="2949457"/>
                </a:lnTo>
                <a:lnTo>
                  <a:pt x="0" y="29494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 y="8496300"/>
            <a:ext cx="1752600" cy="2024271"/>
          </a:xfrm>
          <a:custGeom>
            <a:avLst/>
            <a:gdLst/>
            <a:ahLst/>
            <a:cxnLst/>
            <a:rect l="l" t="t" r="r" b="b"/>
            <a:pathLst>
              <a:path w="3359173" h="4114800">
                <a:moveTo>
                  <a:pt x="0" y="0"/>
                </a:moveTo>
                <a:lnTo>
                  <a:pt x="3359173" y="0"/>
                </a:lnTo>
                <a:lnTo>
                  <a:pt x="33591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flipH="1">
            <a:off x="15887055" y="8496300"/>
            <a:ext cx="2400945" cy="1649471"/>
          </a:xfrm>
          <a:custGeom>
            <a:avLst/>
            <a:gdLst/>
            <a:ahLst/>
            <a:cxnLst/>
            <a:rect l="l" t="t" r="r" b="b"/>
            <a:pathLst>
              <a:path w="5939287" h="4114800">
                <a:moveTo>
                  <a:pt x="5939287" y="0"/>
                </a:moveTo>
                <a:lnTo>
                  <a:pt x="0" y="0"/>
                </a:lnTo>
                <a:lnTo>
                  <a:pt x="0" y="4114800"/>
                </a:lnTo>
                <a:lnTo>
                  <a:pt x="5939287" y="4114800"/>
                </a:lnTo>
                <a:lnTo>
                  <a:pt x="59392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TextBox 6"/>
          <p:cNvSpPr txBox="1"/>
          <p:nvPr/>
        </p:nvSpPr>
        <p:spPr>
          <a:xfrm>
            <a:off x="4245691" y="1562100"/>
            <a:ext cx="9622709" cy="830933"/>
          </a:xfrm>
          <a:prstGeom prst="rect">
            <a:avLst/>
          </a:prstGeom>
        </p:spPr>
        <p:txBody>
          <a:bodyPr wrap="square" lIns="0" tIns="0" rIns="0" bIns="0" rtlCol="0" anchor="t">
            <a:spAutoFit/>
          </a:bodyPr>
          <a:lstStyle/>
          <a:p>
            <a:pPr algn="ctr">
              <a:lnSpc>
                <a:spcPts val="6999"/>
              </a:lnSpc>
            </a:pPr>
            <a:r>
              <a:rPr lang="en-US" sz="4800" b="1">
                <a:solidFill>
                  <a:srgbClr val="C00000"/>
                </a:solidFill>
                <a:latin typeface="Arial Rounded MT Bold" panose="020F0704030504030204" pitchFamily="34" charset="0"/>
                <a:ea typeface="Nourd Semi-Bold"/>
                <a:cs typeface="Nourd Semi-Bold"/>
                <a:sym typeface="Nourd Semi-Bold"/>
              </a:rPr>
              <a:t>SITUASI DAN TANTANGAN</a:t>
            </a:r>
          </a:p>
        </p:txBody>
      </p:sp>
      <p:sp>
        <p:nvSpPr>
          <p:cNvPr id="7" name="TextBox 7"/>
          <p:cNvSpPr txBox="1"/>
          <p:nvPr/>
        </p:nvSpPr>
        <p:spPr>
          <a:xfrm>
            <a:off x="2102334" y="3144623"/>
            <a:ext cx="14433066" cy="1236877"/>
          </a:xfrm>
          <a:prstGeom prst="rect">
            <a:avLst/>
          </a:prstGeom>
        </p:spPr>
        <p:txBody>
          <a:bodyPr wrap="square" lIns="0" tIns="0" rIns="0" bIns="0" rtlCol="0" anchor="t">
            <a:spAutoFit/>
          </a:bodyPr>
          <a:lstStyle/>
          <a:p>
            <a:pPr marL="341401" lvl="1" algn="just">
              <a:lnSpc>
                <a:spcPts val="3162"/>
              </a:lnSpc>
            </a:pPr>
            <a:r>
              <a:rPr lang="en-ID" sz="3200">
                <a:solidFill>
                  <a:schemeClr val="tx2"/>
                </a:solidFill>
              </a:rPr>
              <a:t>Di SMA Negeri 1 Kuta Makmur, penggunaan media sosial di kalangan siswa semakin meningkat, dengan platform seperti Instagram, WhatsApp, Facebook, dan TikTok menjadi sarana utama untuk berkomunikasi, berbagi informasi, dan mencari hiburan. </a:t>
            </a:r>
          </a:p>
        </p:txBody>
      </p:sp>
      <p:sp>
        <p:nvSpPr>
          <p:cNvPr id="8" name="TextBox 7">
            <a:extLst>
              <a:ext uri="{FF2B5EF4-FFF2-40B4-BE49-F238E27FC236}">
                <a16:creationId xmlns:a16="http://schemas.microsoft.com/office/drawing/2014/main" id="{22031C7B-3D4D-470E-9386-557CA8E43024}"/>
              </a:ext>
            </a:extLst>
          </p:cNvPr>
          <p:cNvSpPr txBox="1"/>
          <p:nvPr/>
        </p:nvSpPr>
        <p:spPr>
          <a:xfrm>
            <a:off x="2102333" y="4969858"/>
            <a:ext cx="14433066" cy="3288721"/>
          </a:xfrm>
          <a:prstGeom prst="rect">
            <a:avLst/>
          </a:prstGeom>
        </p:spPr>
        <p:txBody>
          <a:bodyPr wrap="square" lIns="0" tIns="0" rIns="0" bIns="0" rtlCol="0" anchor="t">
            <a:spAutoFit/>
          </a:bodyPr>
          <a:lstStyle/>
          <a:p>
            <a:pPr marL="341401" lvl="1" algn="just">
              <a:lnSpc>
                <a:spcPts val="3162"/>
              </a:lnSpc>
            </a:pPr>
            <a:r>
              <a:rPr lang="en-ID" sz="3200">
                <a:solidFill>
                  <a:srgbClr val="C00000"/>
                </a:solidFill>
              </a:rPr>
              <a:t>Tantangan utama yang dihadapi adalah ketergantungan yang tinggi terhadap media sosial, yang mengurangi waktu belajar dan mengganggu konsentrasi siswa. Penggunaan media sosial yang berlebihan juga membatasi kemampuan mereka untuk bersosialisasi secara langsung, berpotensi menghambat perkembangan sosial dan emosional mereka. Isolasi sosial dan kurangnya pengawasan yang efektif dari orang tua dan sekolah memperburuk masalah ini, dengan siswa mengakses media sosial selama jam sekolah tanpa pengawasan yang memadai. Hal ini berkontribusi pada kebiasaan online yang tidak produktif dan penurunan motivasi belajar.</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5DAD8"/>
        </a:solidFill>
        <a:effectLst/>
      </p:bgPr>
    </p:bg>
    <p:spTree>
      <p:nvGrpSpPr>
        <p:cNvPr id="1" name=""/>
        <p:cNvGrpSpPr/>
        <p:nvPr/>
      </p:nvGrpSpPr>
      <p:grpSpPr>
        <a:xfrm>
          <a:off x="0" y="0"/>
          <a:ext cx="0" cy="0"/>
          <a:chOff x="0" y="0"/>
          <a:chExt cx="0" cy="0"/>
        </a:xfrm>
      </p:grpSpPr>
      <p:sp>
        <p:nvSpPr>
          <p:cNvPr id="2" name="Freeform 2"/>
          <p:cNvSpPr/>
          <p:nvPr/>
        </p:nvSpPr>
        <p:spPr>
          <a:xfrm>
            <a:off x="17221200" y="0"/>
            <a:ext cx="986747" cy="1268471"/>
          </a:xfrm>
          <a:custGeom>
            <a:avLst/>
            <a:gdLst/>
            <a:ahLst/>
            <a:cxnLst/>
            <a:rect l="l" t="t" r="r" b="b"/>
            <a:pathLst>
              <a:path w="1481328" h="2057400">
                <a:moveTo>
                  <a:pt x="0" y="0"/>
                </a:moveTo>
                <a:lnTo>
                  <a:pt x="1481328" y="0"/>
                </a:lnTo>
                <a:lnTo>
                  <a:pt x="1481328"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 y="12426"/>
            <a:ext cx="2133600" cy="1518501"/>
          </a:xfrm>
          <a:custGeom>
            <a:avLst/>
            <a:gdLst/>
            <a:ahLst/>
            <a:cxnLst/>
            <a:rect l="l" t="t" r="r" b="b"/>
            <a:pathLst>
              <a:path w="2898507" h="2949458">
                <a:moveTo>
                  <a:pt x="0" y="0"/>
                </a:moveTo>
                <a:lnTo>
                  <a:pt x="2898507" y="0"/>
                </a:lnTo>
                <a:lnTo>
                  <a:pt x="2898507" y="2949457"/>
                </a:lnTo>
                <a:lnTo>
                  <a:pt x="0" y="29494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9791259">
            <a:off x="-163171" y="8811546"/>
            <a:ext cx="1780588" cy="1949881"/>
          </a:xfrm>
          <a:custGeom>
            <a:avLst/>
            <a:gdLst/>
            <a:ahLst/>
            <a:cxnLst/>
            <a:rect l="l" t="t" r="r" b="b"/>
            <a:pathLst>
              <a:path w="3359173" h="4114800">
                <a:moveTo>
                  <a:pt x="0" y="0"/>
                </a:moveTo>
                <a:lnTo>
                  <a:pt x="3359173" y="0"/>
                </a:lnTo>
                <a:lnTo>
                  <a:pt x="33591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flipH="1">
            <a:off x="16333507" y="8209854"/>
            <a:ext cx="2036543" cy="2358843"/>
          </a:xfrm>
          <a:custGeom>
            <a:avLst/>
            <a:gdLst/>
            <a:ahLst/>
            <a:cxnLst/>
            <a:rect l="l" t="t" r="r" b="b"/>
            <a:pathLst>
              <a:path w="5939287" h="4114800">
                <a:moveTo>
                  <a:pt x="5939287" y="0"/>
                </a:moveTo>
                <a:lnTo>
                  <a:pt x="0" y="0"/>
                </a:lnTo>
                <a:lnTo>
                  <a:pt x="0" y="4114800"/>
                </a:lnTo>
                <a:lnTo>
                  <a:pt x="5939287" y="4114800"/>
                </a:lnTo>
                <a:lnTo>
                  <a:pt x="59392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TextBox 6"/>
          <p:cNvSpPr txBox="1"/>
          <p:nvPr/>
        </p:nvSpPr>
        <p:spPr>
          <a:xfrm>
            <a:off x="3886200" y="1257483"/>
            <a:ext cx="11009411" cy="778355"/>
          </a:xfrm>
          <a:prstGeom prst="rect">
            <a:avLst/>
          </a:prstGeom>
        </p:spPr>
        <p:txBody>
          <a:bodyPr wrap="square" lIns="0" tIns="0" rIns="0" bIns="0" rtlCol="0" anchor="t">
            <a:spAutoFit/>
          </a:bodyPr>
          <a:lstStyle/>
          <a:p>
            <a:pPr algn="ctr">
              <a:lnSpc>
                <a:spcPts val="6999"/>
              </a:lnSpc>
            </a:pPr>
            <a:r>
              <a:rPr lang="en-US" sz="4000" b="1">
                <a:solidFill>
                  <a:srgbClr val="034383"/>
                </a:solidFill>
                <a:latin typeface="Arial Rounded MT Bold" panose="020F0704030504030204" pitchFamily="34" charset="0"/>
                <a:ea typeface="Nourd Semi-Bold"/>
                <a:cs typeface="Nourd Semi-Bold"/>
                <a:sym typeface="Nourd Semi-Bold"/>
              </a:rPr>
              <a:t>TINDAKAN DAN HASIL YANG DIHARAPKAN</a:t>
            </a:r>
          </a:p>
        </p:txBody>
      </p:sp>
      <p:sp>
        <p:nvSpPr>
          <p:cNvPr id="7" name="TextBox 7"/>
          <p:cNvSpPr txBox="1"/>
          <p:nvPr/>
        </p:nvSpPr>
        <p:spPr>
          <a:xfrm>
            <a:off x="1143000" y="2798916"/>
            <a:ext cx="15697200" cy="1661993"/>
          </a:xfrm>
          <a:prstGeom prst="rect">
            <a:avLst/>
          </a:prstGeom>
        </p:spPr>
        <p:txBody>
          <a:bodyPr wrap="square" lIns="0" tIns="0" rIns="0" bIns="0" rtlCol="0" anchor="t">
            <a:spAutoFit/>
          </a:bodyPr>
          <a:lstStyle/>
          <a:p>
            <a:pPr marL="341401" lvl="1" algn="just">
              <a:lnSpc>
                <a:spcPts val="3162"/>
              </a:lnSpc>
            </a:pPr>
            <a:r>
              <a:rPr lang="en-ID" sz="3200">
                <a:solidFill>
                  <a:srgbClr val="C00000"/>
                </a:solidFill>
              </a:rPr>
              <a:t>Untuk mengatasi dampak negatif penggunaan media sosial di kalangan siswa, SMA Negeri 1 Kuta Makmur telah melaksanakan sejumlah tindakan strategis. Sekolah mengadakan memberikan pemahaman tentang penggunaan media sosial yang bijak serta dampaknya terhadap kesehatan mental. </a:t>
            </a:r>
            <a:endParaRPr lang="en-US" sz="3162" spc="53">
              <a:solidFill>
                <a:srgbClr val="C00000"/>
              </a:solidFill>
              <a:latin typeface="MediaPro Light"/>
              <a:ea typeface="MediaPro Light"/>
              <a:cs typeface="MediaPro Light"/>
              <a:sym typeface="MediaPro Light"/>
            </a:endParaRPr>
          </a:p>
        </p:txBody>
      </p:sp>
      <p:sp>
        <p:nvSpPr>
          <p:cNvPr id="9" name="TextBox 7">
            <a:extLst>
              <a:ext uri="{FF2B5EF4-FFF2-40B4-BE49-F238E27FC236}">
                <a16:creationId xmlns:a16="http://schemas.microsoft.com/office/drawing/2014/main" id="{910AED05-F4C0-4CE0-9E84-8248ABA9C555}"/>
              </a:ext>
            </a:extLst>
          </p:cNvPr>
          <p:cNvSpPr txBox="1"/>
          <p:nvPr/>
        </p:nvSpPr>
        <p:spPr>
          <a:xfrm>
            <a:off x="1066801" y="4905457"/>
            <a:ext cx="15773399" cy="2482731"/>
          </a:xfrm>
          <a:prstGeom prst="rect">
            <a:avLst/>
          </a:prstGeom>
        </p:spPr>
        <p:txBody>
          <a:bodyPr wrap="square" lIns="0" tIns="0" rIns="0" bIns="0" rtlCol="0" anchor="t">
            <a:spAutoFit/>
          </a:bodyPr>
          <a:lstStyle/>
          <a:p>
            <a:pPr marL="341401" lvl="1" algn="just">
              <a:lnSpc>
                <a:spcPts val="3162"/>
              </a:lnSpc>
            </a:pPr>
            <a:r>
              <a:rPr lang="en-ID" sz="3200">
                <a:solidFill>
                  <a:schemeClr val="tx2"/>
                </a:solidFill>
              </a:rPr>
              <a:t>Hasil yang diharapkan dari langkah-langkah ini mulai terlihat, dengan meningkatnya kesadaran siswa tentang penggunaan media sosial yang bijak. Banyak siswa yang mulai mengatur waktu mereka dengan lebih baik, yang berdampak pada peningkatan kualitas belajar dan hasil ujian. Pembatasan penggunaan media sosial selama jam pelajaran terbukti meningkatkan fokus dan konsentrasi, sementara program konseling membantu siswa mengelola stres dan perasaan negatif. </a:t>
            </a:r>
            <a:endParaRPr lang="en-US" sz="3162" spc="53">
              <a:solidFill>
                <a:schemeClr val="tx2"/>
              </a:solidFill>
              <a:latin typeface="MediaPro Light"/>
              <a:ea typeface="MediaPro Light"/>
              <a:cs typeface="MediaPro Light"/>
              <a:sym typeface="MediaPro Light"/>
            </a:endParaRPr>
          </a:p>
        </p:txBody>
      </p:sp>
    </p:spTree>
    <p:extLst>
      <p:ext uri="{BB962C8B-B14F-4D97-AF65-F5344CB8AC3E}">
        <p14:creationId xmlns:p14="http://schemas.microsoft.com/office/powerpoint/2010/main" val="2072596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5DAD8"/>
        </a:solidFill>
        <a:effectLst/>
      </p:bgPr>
    </p:bg>
    <p:spTree>
      <p:nvGrpSpPr>
        <p:cNvPr id="1" name=""/>
        <p:cNvGrpSpPr/>
        <p:nvPr/>
      </p:nvGrpSpPr>
      <p:grpSpPr>
        <a:xfrm>
          <a:off x="0" y="0"/>
          <a:ext cx="0" cy="0"/>
          <a:chOff x="0" y="0"/>
          <a:chExt cx="0" cy="0"/>
        </a:xfrm>
      </p:grpSpPr>
      <p:sp>
        <p:nvSpPr>
          <p:cNvPr id="2" name="Freeform 2"/>
          <p:cNvSpPr/>
          <p:nvPr/>
        </p:nvSpPr>
        <p:spPr>
          <a:xfrm>
            <a:off x="16153629" y="446029"/>
            <a:ext cx="1481328" cy="2057400"/>
          </a:xfrm>
          <a:custGeom>
            <a:avLst/>
            <a:gdLst/>
            <a:ahLst/>
            <a:cxnLst/>
            <a:rect l="l" t="t" r="r" b="b"/>
            <a:pathLst>
              <a:path w="1481328" h="2057400">
                <a:moveTo>
                  <a:pt x="0" y="0"/>
                </a:moveTo>
                <a:lnTo>
                  <a:pt x="1481328" y="0"/>
                </a:lnTo>
                <a:lnTo>
                  <a:pt x="1481328" y="2057400"/>
                </a:lnTo>
                <a:lnTo>
                  <a:pt x="0" y="20574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0" y="12426"/>
            <a:ext cx="2898507" cy="2949458"/>
          </a:xfrm>
          <a:custGeom>
            <a:avLst/>
            <a:gdLst/>
            <a:ahLst/>
            <a:cxnLst/>
            <a:rect l="l" t="t" r="r" b="b"/>
            <a:pathLst>
              <a:path w="2898507" h="2949458">
                <a:moveTo>
                  <a:pt x="0" y="0"/>
                </a:moveTo>
                <a:lnTo>
                  <a:pt x="2898507" y="0"/>
                </a:lnTo>
                <a:lnTo>
                  <a:pt x="2898507" y="2949457"/>
                </a:lnTo>
                <a:lnTo>
                  <a:pt x="0" y="294945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 y="7734300"/>
            <a:ext cx="2133599" cy="2670721"/>
          </a:xfrm>
          <a:custGeom>
            <a:avLst/>
            <a:gdLst/>
            <a:ahLst/>
            <a:cxnLst/>
            <a:rect l="l" t="t" r="r" b="b"/>
            <a:pathLst>
              <a:path w="3359173" h="4114800">
                <a:moveTo>
                  <a:pt x="0" y="0"/>
                </a:moveTo>
                <a:lnTo>
                  <a:pt x="3359173" y="0"/>
                </a:lnTo>
                <a:lnTo>
                  <a:pt x="335917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flipH="1">
            <a:off x="16153628" y="7616278"/>
            <a:ext cx="2134370" cy="2670721"/>
          </a:xfrm>
          <a:custGeom>
            <a:avLst/>
            <a:gdLst/>
            <a:ahLst/>
            <a:cxnLst/>
            <a:rect l="l" t="t" r="r" b="b"/>
            <a:pathLst>
              <a:path w="5939287" h="4114800">
                <a:moveTo>
                  <a:pt x="5939287" y="0"/>
                </a:moveTo>
                <a:lnTo>
                  <a:pt x="0" y="0"/>
                </a:lnTo>
                <a:lnTo>
                  <a:pt x="0" y="4114800"/>
                </a:lnTo>
                <a:lnTo>
                  <a:pt x="5939287" y="4114800"/>
                </a:lnTo>
                <a:lnTo>
                  <a:pt x="593928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TextBox 6"/>
          <p:cNvSpPr txBox="1"/>
          <p:nvPr/>
        </p:nvSpPr>
        <p:spPr>
          <a:xfrm>
            <a:off x="2751371" y="2789441"/>
            <a:ext cx="12785258" cy="2169633"/>
          </a:xfrm>
          <a:prstGeom prst="rect">
            <a:avLst/>
          </a:prstGeom>
        </p:spPr>
        <p:txBody>
          <a:bodyPr lIns="0" tIns="0" rIns="0" bIns="0" rtlCol="0" anchor="t">
            <a:spAutoFit/>
          </a:bodyPr>
          <a:lstStyle/>
          <a:p>
            <a:pPr algn="ctr">
              <a:lnSpc>
                <a:spcPts val="19702"/>
              </a:lnSpc>
            </a:pPr>
            <a:r>
              <a:rPr lang="en-US" sz="8800" spc="345">
                <a:solidFill>
                  <a:srgbClr val="C00000"/>
                </a:solidFill>
                <a:latin typeface="Arial Rounded MT Bold" panose="020F0704030504030204" pitchFamily="34" charset="0"/>
                <a:ea typeface="MediaPro"/>
                <a:cs typeface="MediaPro"/>
                <a:sym typeface="MediaPro"/>
              </a:rPr>
              <a:t>TERIMA KASIH</a:t>
            </a:r>
          </a:p>
        </p:txBody>
      </p:sp>
      <p:sp>
        <p:nvSpPr>
          <p:cNvPr id="7" name="TextBox 10">
            <a:extLst>
              <a:ext uri="{FF2B5EF4-FFF2-40B4-BE49-F238E27FC236}">
                <a16:creationId xmlns:a16="http://schemas.microsoft.com/office/drawing/2014/main" id="{5AE0451D-612D-42F2-955A-85BAFB0A986F}"/>
              </a:ext>
            </a:extLst>
          </p:cNvPr>
          <p:cNvSpPr txBox="1"/>
          <p:nvPr/>
        </p:nvSpPr>
        <p:spPr>
          <a:xfrm>
            <a:off x="4038600" y="4918904"/>
            <a:ext cx="10618628" cy="1164037"/>
          </a:xfrm>
          <a:prstGeom prst="rect">
            <a:avLst/>
          </a:prstGeom>
        </p:spPr>
        <p:txBody>
          <a:bodyPr lIns="0" tIns="0" rIns="0" bIns="0" rtlCol="0" anchor="t">
            <a:spAutoFit/>
          </a:bodyPr>
          <a:lstStyle/>
          <a:p>
            <a:pPr algn="ctr">
              <a:lnSpc>
                <a:spcPts val="10080"/>
              </a:lnSpc>
            </a:pPr>
            <a:r>
              <a:rPr lang="en-US" sz="6000">
                <a:solidFill>
                  <a:srgbClr val="000000"/>
                </a:solidFill>
                <a:latin typeface="Arial Rounded MT Bold" panose="020F0704030504030204" pitchFamily="34" charset="0"/>
                <a:ea typeface="League Spartan"/>
                <a:cs typeface="League Spartan"/>
                <a:sym typeface="League Spartan"/>
              </a:rPr>
              <a:t>ATAS PERHATIANNYA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TotalTime>
  <Words>512</Words>
  <Application>Microsoft Office PowerPoint</Application>
  <PresentationFormat>Custom</PresentationFormat>
  <Paragraphs>35</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 Rounded MT Bold</vt:lpstr>
      <vt:lpstr>Calibri</vt:lpstr>
      <vt:lpstr>Arial</vt:lpstr>
      <vt:lpstr>MediaPro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USER</cp:lastModifiedBy>
  <cp:revision>19</cp:revision>
  <dcterms:created xsi:type="dcterms:W3CDTF">2006-08-16T00:00:00Z</dcterms:created>
  <dcterms:modified xsi:type="dcterms:W3CDTF">2025-04-09T13:13:10Z</dcterms:modified>
  <dc:identifier>DAGkCIrozr8</dc:identifier>
</cp:coreProperties>
</file>